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334" r:id="rId2"/>
    <p:sldId id="358" r:id="rId3"/>
    <p:sldId id="339" r:id="rId4"/>
    <p:sldId id="369" r:id="rId5"/>
    <p:sldId id="359" r:id="rId6"/>
    <p:sldId id="315" r:id="rId7"/>
    <p:sldId id="337" r:id="rId8"/>
    <p:sldId id="361" r:id="rId9"/>
    <p:sldId id="360" r:id="rId10"/>
    <p:sldId id="340" r:id="rId11"/>
    <p:sldId id="362" r:id="rId12"/>
    <p:sldId id="363" r:id="rId13"/>
    <p:sldId id="364" r:id="rId14"/>
    <p:sldId id="351" r:id="rId15"/>
    <p:sldId id="352" r:id="rId16"/>
    <p:sldId id="353" r:id="rId17"/>
    <p:sldId id="354" r:id="rId18"/>
    <p:sldId id="341" r:id="rId19"/>
    <p:sldId id="377" r:id="rId20"/>
    <p:sldId id="342" r:id="rId21"/>
    <p:sldId id="343" r:id="rId22"/>
    <p:sldId id="344" r:id="rId23"/>
    <p:sldId id="373" r:id="rId24"/>
    <p:sldId id="371" r:id="rId25"/>
    <p:sldId id="372" r:id="rId26"/>
    <p:sldId id="374" r:id="rId27"/>
    <p:sldId id="370" r:id="rId28"/>
    <p:sldId id="345" r:id="rId29"/>
    <p:sldId id="346" r:id="rId30"/>
    <p:sldId id="347" r:id="rId31"/>
    <p:sldId id="357" r:id="rId32"/>
    <p:sldId id="375" r:id="rId33"/>
    <p:sldId id="348" r:id="rId34"/>
    <p:sldId id="349" r:id="rId35"/>
    <p:sldId id="350" r:id="rId36"/>
    <p:sldId id="365" r:id="rId37"/>
    <p:sldId id="366" r:id="rId38"/>
    <p:sldId id="367" r:id="rId39"/>
    <p:sldId id="368" r:id="rId40"/>
    <p:sldId id="376" r:id="rId41"/>
    <p:sldId id="324" r:id="rId42"/>
  </p:sldIdLst>
  <p:sldSz cx="13681075" cy="7921625"/>
  <p:notesSz cx="6858000" cy="9144000"/>
  <p:defaultTextStyle>
    <a:defPPr>
      <a:defRPr lang="zh-CN"/>
    </a:defPPr>
    <a:lvl1pPr marL="0" algn="l" defTabSz="1234440" rtl="0" eaLnBrk="1" latinLnBrk="0" hangingPunct="1">
      <a:defRPr sz="2400" kern="1200">
        <a:solidFill>
          <a:schemeClr val="tx1"/>
        </a:solidFill>
        <a:latin typeface="+mn-lt"/>
        <a:ea typeface="+mn-ea"/>
        <a:cs typeface="+mn-cs"/>
      </a:defRPr>
    </a:lvl1pPr>
    <a:lvl2pPr marL="617220" algn="l" defTabSz="1234440" rtl="0" eaLnBrk="1" latinLnBrk="0" hangingPunct="1">
      <a:defRPr sz="2400" kern="1200">
        <a:solidFill>
          <a:schemeClr val="tx1"/>
        </a:solidFill>
        <a:latin typeface="+mn-lt"/>
        <a:ea typeface="+mn-ea"/>
        <a:cs typeface="+mn-cs"/>
      </a:defRPr>
    </a:lvl2pPr>
    <a:lvl3pPr marL="1234440" algn="l" defTabSz="1234440" rtl="0" eaLnBrk="1" latinLnBrk="0" hangingPunct="1">
      <a:defRPr sz="2400" kern="1200">
        <a:solidFill>
          <a:schemeClr val="tx1"/>
        </a:solidFill>
        <a:latin typeface="+mn-lt"/>
        <a:ea typeface="+mn-ea"/>
        <a:cs typeface="+mn-cs"/>
      </a:defRPr>
    </a:lvl3pPr>
    <a:lvl4pPr marL="1851660" algn="l" defTabSz="1234440" rtl="0" eaLnBrk="1" latinLnBrk="0" hangingPunct="1">
      <a:defRPr sz="2400" kern="1200">
        <a:solidFill>
          <a:schemeClr val="tx1"/>
        </a:solidFill>
        <a:latin typeface="+mn-lt"/>
        <a:ea typeface="+mn-ea"/>
        <a:cs typeface="+mn-cs"/>
      </a:defRPr>
    </a:lvl4pPr>
    <a:lvl5pPr marL="2468880" algn="l" defTabSz="1234440" rtl="0" eaLnBrk="1" latinLnBrk="0" hangingPunct="1">
      <a:defRPr sz="2400" kern="1200">
        <a:solidFill>
          <a:schemeClr val="tx1"/>
        </a:solidFill>
        <a:latin typeface="+mn-lt"/>
        <a:ea typeface="+mn-ea"/>
        <a:cs typeface="+mn-cs"/>
      </a:defRPr>
    </a:lvl5pPr>
    <a:lvl6pPr marL="3086100" algn="l" defTabSz="1234440" rtl="0" eaLnBrk="1" latinLnBrk="0" hangingPunct="1">
      <a:defRPr sz="2400" kern="1200">
        <a:solidFill>
          <a:schemeClr val="tx1"/>
        </a:solidFill>
        <a:latin typeface="+mn-lt"/>
        <a:ea typeface="+mn-ea"/>
        <a:cs typeface="+mn-cs"/>
      </a:defRPr>
    </a:lvl6pPr>
    <a:lvl7pPr marL="3703320" algn="l" defTabSz="1234440" rtl="0" eaLnBrk="1" latinLnBrk="0" hangingPunct="1">
      <a:defRPr sz="2400" kern="1200">
        <a:solidFill>
          <a:schemeClr val="tx1"/>
        </a:solidFill>
        <a:latin typeface="+mn-lt"/>
        <a:ea typeface="+mn-ea"/>
        <a:cs typeface="+mn-cs"/>
      </a:defRPr>
    </a:lvl7pPr>
    <a:lvl8pPr marL="4320540" algn="l" defTabSz="1234440" rtl="0" eaLnBrk="1" latinLnBrk="0" hangingPunct="1">
      <a:defRPr sz="2400" kern="1200">
        <a:solidFill>
          <a:schemeClr val="tx1"/>
        </a:solidFill>
        <a:latin typeface="+mn-lt"/>
        <a:ea typeface="+mn-ea"/>
        <a:cs typeface="+mn-cs"/>
      </a:defRPr>
    </a:lvl8pPr>
    <a:lvl9pPr marL="4937760" algn="l" defTabSz="123444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495">
          <p15:clr>
            <a:srgbClr val="A4A3A4"/>
          </p15:clr>
        </p15:guide>
        <p15:guide id="2" pos="430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4E09"/>
    <a:srgbClr val="EF814F"/>
    <a:srgbClr val="EEEEEE"/>
    <a:srgbClr val="F0F0F0"/>
    <a:srgbClr val="CC0000"/>
    <a:srgbClr val="FFB329"/>
    <a:srgbClr val="ECA414"/>
    <a:srgbClr val="0172EF"/>
    <a:srgbClr val="445FE8"/>
    <a:srgbClr val="157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77" d="100"/>
          <a:sy n="77" d="100"/>
        </p:scale>
        <p:origin x="-252" y="-96"/>
      </p:cViewPr>
      <p:guideLst>
        <p:guide orient="horz" pos="2495"/>
        <p:guide pos="4309"/>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37600EA-C80B-4463-BA7F-F7A5A4D4D639}" type="datetimeFigureOut">
              <a:rPr lang="zh-CN" altLang="en-US" smtClean="0"/>
              <a:t>2017/2/14</a:t>
            </a:fld>
            <a:endParaRPr lang="zh-CN" altLang="en-US"/>
          </a:p>
        </p:txBody>
      </p:sp>
      <p:sp>
        <p:nvSpPr>
          <p:cNvPr id="4" name="幻灯片图像占位符 3"/>
          <p:cNvSpPr>
            <a:spLocks noGrp="1" noRot="1" noChangeAspect="1"/>
          </p:cNvSpPr>
          <p:nvPr>
            <p:ph type="sldImg" idx="2"/>
          </p:nvPr>
        </p:nvSpPr>
        <p:spPr>
          <a:xfrm>
            <a:off x="468313" y="685800"/>
            <a:ext cx="592137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588EDA8-AA38-4EC8-A4A2-C9E52DD3CCD9}" type="slidenum">
              <a:rPr lang="zh-CN" altLang="en-US" smtClean="0"/>
              <a:t>‹#›</a:t>
            </a:fld>
            <a:endParaRPr lang="zh-CN" altLang="en-US"/>
          </a:p>
        </p:txBody>
      </p:sp>
    </p:spTree>
    <p:extLst>
      <p:ext uri="{BB962C8B-B14F-4D97-AF65-F5344CB8AC3E}">
        <p14:creationId xmlns:p14="http://schemas.microsoft.com/office/powerpoint/2010/main" val="598088762"/>
      </p:ext>
    </p:extLst>
  </p:cSld>
  <p:clrMap bg1="lt1" tx1="dk1" bg2="lt2" tx2="dk2" accent1="accent1" accent2="accent2" accent3="accent3" accent4="accent4" accent5="accent5" accent6="accent6" hlink="hlink" folHlink="folHlink"/>
  <p:notesStyle>
    <a:lvl1pPr marL="0" algn="l" defTabSz="1234440" rtl="0" eaLnBrk="1" latinLnBrk="0" hangingPunct="1">
      <a:defRPr sz="1600" kern="1200">
        <a:solidFill>
          <a:schemeClr val="tx1"/>
        </a:solidFill>
        <a:latin typeface="+mn-lt"/>
        <a:ea typeface="+mn-ea"/>
        <a:cs typeface="+mn-cs"/>
      </a:defRPr>
    </a:lvl1pPr>
    <a:lvl2pPr marL="617220" algn="l" defTabSz="1234440" rtl="0" eaLnBrk="1" latinLnBrk="0" hangingPunct="1">
      <a:defRPr sz="1600" kern="1200">
        <a:solidFill>
          <a:schemeClr val="tx1"/>
        </a:solidFill>
        <a:latin typeface="+mn-lt"/>
        <a:ea typeface="+mn-ea"/>
        <a:cs typeface="+mn-cs"/>
      </a:defRPr>
    </a:lvl2pPr>
    <a:lvl3pPr marL="1234440" algn="l" defTabSz="1234440" rtl="0" eaLnBrk="1" latinLnBrk="0" hangingPunct="1">
      <a:defRPr sz="1600" kern="1200">
        <a:solidFill>
          <a:schemeClr val="tx1"/>
        </a:solidFill>
        <a:latin typeface="+mn-lt"/>
        <a:ea typeface="+mn-ea"/>
        <a:cs typeface="+mn-cs"/>
      </a:defRPr>
    </a:lvl3pPr>
    <a:lvl4pPr marL="1851660" algn="l" defTabSz="1234440" rtl="0" eaLnBrk="1" latinLnBrk="0" hangingPunct="1">
      <a:defRPr sz="1600" kern="1200">
        <a:solidFill>
          <a:schemeClr val="tx1"/>
        </a:solidFill>
        <a:latin typeface="+mn-lt"/>
        <a:ea typeface="+mn-ea"/>
        <a:cs typeface="+mn-cs"/>
      </a:defRPr>
    </a:lvl4pPr>
    <a:lvl5pPr marL="2468880" algn="l" defTabSz="1234440" rtl="0" eaLnBrk="1" latinLnBrk="0" hangingPunct="1">
      <a:defRPr sz="1600" kern="1200">
        <a:solidFill>
          <a:schemeClr val="tx1"/>
        </a:solidFill>
        <a:latin typeface="+mn-lt"/>
        <a:ea typeface="+mn-ea"/>
        <a:cs typeface="+mn-cs"/>
      </a:defRPr>
    </a:lvl5pPr>
    <a:lvl6pPr marL="3086100" algn="l" defTabSz="1234440" rtl="0" eaLnBrk="1" latinLnBrk="0" hangingPunct="1">
      <a:defRPr sz="1600" kern="1200">
        <a:solidFill>
          <a:schemeClr val="tx1"/>
        </a:solidFill>
        <a:latin typeface="+mn-lt"/>
        <a:ea typeface="+mn-ea"/>
        <a:cs typeface="+mn-cs"/>
      </a:defRPr>
    </a:lvl6pPr>
    <a:lvl7pPr marL="3703320" algn="l" defTabSz="1234440" rtl="0" eaLnBrk="1" latinLnBrk="0" hangingPunct="1">
      <a:defRPr sz="1600" kern="1200">
        <a:solidFill>
          <a:schemeClr val="tx1"/>
        </a:solidFill>
        <a:latin typeface="+mn-lt"/>
        <a:ea typeface="+mn-ea"/>
        <a:cs typeface="+mn-cs"/>
      </a:defRPr>
    </a:lvl7pPr>
    <a:lvl8pPr marL="4320540" algn="l" defTabSz="1234440" rtl="0" eaLnBrk="1" latinLnBrk="0" hangingPunct="1">
      <a:defRPr sz="1600" kern="1200">
        <a:solidFill>
          <a:schemeClr val="tx1"/>
        </a:solidFill>
        <a:latin typeface="+mn-lt"/>
        <a:ea typeface="+mn-ea"/>
        <a:cs typeface="+mn-cs"/>
      </a:defRPr>
    </a:lvl8pPr>
    <a:lvl9pPr marL="4937760" algn="l" defTabSz="12344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t>1</a:t>
            </a:fld>
            <a:endParaRPr lang="zh-CN" altLang="en-US"/>
          </a:p>
        </p:txBody>
      </p:sp>
    </p:spTree>
    <p:extLst>
      <p:ext uri="{BB962C8B-B14F-4D97-AF65-F5344CB8AC3E}">
        <p14:creationId xmlns:p14="http://schemas.microsoft.com/office/powerpoint/2010/main" val="2671885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2E8203-EB08-4F0D-830A-C288DDF96F60}" type="slidenum">
              <a:rPr lang="zh-CN" altLang="en-US" smtClean="0"/>
              <a:t>6</a:t>
            </a:fld>
            <a:endParaRPr lang="zh-CN" altLang="en-US"/>
          </a:p>
        </p:txBody>
      </p:sp>
    </p:spTree>
    <p:extLst>
      <p:ext uri="{BB962C8B-B14F-4D97-AF65-F5344CB8AC3E}">
        <p14:creationId xmlns:p14="http://schemas.microsoft.com/office/powerpoint/2010/main" val="2711279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t>41</a:t>
            </a:fld>
            <a:endParaRPr lang="zh-CN" altLang="en-US"/>
          </a:p>
        </p:txBody>
      </p:sp>
    </p:spTree>
    <p:extLst>
      <p:ext uri="{BB962C8B-B14F-4D97-AF65-F5344CB8AC3E}">
        <p14:creationId xmlns:p14="http://schemas.microsoft.com/office/powerpoint/2010/main" val="26718858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6919" y="1567944"/>
            <a:ext cx="12478314" cy="1030463"/>
          </a:xfrm>
          <a:prstGeom prst="rect">
            <a:avLst/>
          </a:prstGeom>
        </p:spPr>
        <p:txBody>
          <a:bodyPr/>
          <a:lstStyle>
            <a:lvl1pPr algn="l">
              <a:lnSpc>
                <a:spcPts val="2000"/>
              </a:lnSpc>
              <a:defRPr sz="1400">
                <a:latin typeface="微软雅黑" panose="020B0503020204020204" pitchFamily="34" charset="-122"/>
                <a:ea typeface="微软雅黑" panose="020B0503020204020204" pitchFamily="34" charset="-122"/>
              </a:defRPr>
            </a:lvl1pPr>
          </a:lstStyle>
          <a:p>
            <a:pP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号微软雅黑字体。可以根据实际情况自行更改。在此输入你的正文内容，默认为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号微软雅黑字体。可以根据实际情况自行更改。在此输入你的正文内容，默认为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号微软雅黑字体。可以根据实际情况自行更改。在此输入你的正文内容，默认为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号微软雅黑字体。可以根据实际情况自行更改。在此输入你的正文内容，默认为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a:t>
            </a:r>
            <a:endParaRPr lang="zh-CN" altLang="en-US" sz="1400" dirty="0">
              <a:solidFill>
                <a:schemeClr val="tx1">
                  <a:lumMod val="75000"/>
                  <a:lumOff val="25000"/>
                </a:schemeClr>
              </a:solidFill>
              <a:latin typeface="微软雅黑" pitchFamily="34" charset="-122"/>
              <a:ea typeface="微软雅黑" pitchFamily="34" charset="-122"/>
            </a:endParaRPr>
          </a:p>
        </p:txBody>
      </p:sp>
      <p:pic>
        <p:nvPicPr>
          <p:cNvPr id="3"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7380646"/>
            <a:ext cx="13681075" cy="540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4"/>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198430" y="-50887"/>
            <a:ext cx="1943993" cy="1133996"/>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接连接符 4"/>
          <p:cNvCxnSpPr/>
          <p:nvPr userDrawn="1"/>
        </p:nvCxnSpPr>
        <p:spPr>
          <a:xfrm>
            <a:off x="2263363" y="720452"/>
            <a:ext cx="11417712"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12911228" y="246431"/>
            <a:ext cx="406366" cy="418246"/>
            <a:chOff x="10727649" y="-269653"/>
            <a:chExt cx="406366" cy="418246"/>
          </a:xfrm>
          <a:effectLst>
            <a:outerShdw blurRad="254000" dist="63500" dir="8100000" algn="t" rotWithShape="0">
              <a:prstClr val="black">
                <a:alpha val="20000"/>
              </a:prstClr>
            </a:outerShdw>
          </a:effectLst>
        </p:grpSpPr>
        <p:sp>
          <p:nvSpPr>
            <p:cNvPr id="9" name="椭圆 8"/>
            <p:cNvSpPr/>
            <p:nvPr/>
          </p:nvSpPr>
          <p:spPr>
            <a:xfrm>
              <a:off x="10727649" y="-269653"/>
              <a:ext cx="406366" cy="418246"/>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0736443" y="-260602"/>
              <a:ext cx="388778" cy="400144"/>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0787502" y="-208051"/>
              <a:ext cx="286661" cy="295042"/>
            </a:xfrm>
            <a:prstGeom prst="ellipse">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51846" rIns="0" bIns="51846" rtlCol="0" anchor="ctr"/>
            <a:lstStyle/>
            <a:p>
              <a:pPr algn="ctr"/>
              <a:endParaRPr lang="zh-CN" altLang="en-US" dirty="0"/>
            </a:p>
          </p:txBody>
        </p:sp>
      </p:grpSp>
      <p:sp>
        <p:nvSpPr>
          <p:cNvPr id="14" name="文本占位符 13"/>
          <p:cNvSpPr>
            <a:spLocks noGrp="1"/>
          </p:cNvSpPr>
          <p:nvPr>
            <p:ph type="body" sz="quarter" idx="10" hasCustomPrompt="1"/>
          </p:nvPr>
        </p:nvSpPr>
        <p:spPr>
          <a:xfrm>
            <a:off x="8136681" y="228922"/>
            <a:ext cx="4670425" cy="504056"/>
          </a:xfrm>
          <a:prstGeom prst="rect">
            <a:avLst/>
          </a:prstGeom>
        </p:spPr>
        <p:txBody>
          <a:bodyPr/>
          <a:lstStyle>
            <a:lvl1pPr marL="0" indent="0" algn="r">
              <a:buNone/>
              <a:defRPr sz="2400" b="1">
                <a:solidFill>
                  <a:srgbClr val="E74E09"/>
                </a:solidFill>
                <a:latin typeface="微软雅黑" panose="020B0503020204020204" pitchFamily="34" charset="-122"/>
                <a:ea typeface="微软雅黑" panose="020B0503020204020204" pitchFamily="34" charset="-122"/>
              </a:defRPr>
            </a:lvl1pPr>
          </a:lstStyle>
          <a:p>
            <a:pPr lvl="0"/>
            <a:r>
              <a:rPr lang="zh-CN" altLang="en-US" dirty="0" smtClean="0"/>
              <a:t>在此输入你的标题</a:t>
            </a:r>
            <a:r>
              <a:rPr lang="en-US" altLang="zh-CN" dirty="0" smtClean="0"/>
              <a:t>Title</a:t>
            </a:r>
            <a:endParaRPr lang="zh-CN" altLang="en-US" dirty="0"/>
          </a:p>
        </p:txBody>
      </p:sp>
      <p:sp>
        <p:nvSpPr>
          <p:cNvPr id="18" name="文本占位符 17"/>
          <p:cNvSpPr>
            <a:spLocks noGrp="1"/>
          </p:cNvSpPr>
          <p:nvPr>
            <p:ph type="body" sz="quarter" idx="11" hasCustomPrompt="1"/>
          </p:nvPr>
        </p:nvSpPr>
        <p:spPr>
          <a:xfrm>
            <a:off x="640344" y="1017586"/>
            <a:ext cx="12177131" cy="402190"/>
          </a:xfrm>
          <a:prstGeom prst="rect">
            <a:avLst/>
          </a:prstGeom>
        </p:spPr>
        <p:txBody>
          <a:bodyPr/>
          <a:lstStyle>
            <a:lvl1pPr marL="0" indent="0">
              <a:buNone/>
              <a:defRPr lang="zh-CN" altLang="en-US" sz="2400" b="1" kern="1200" dirty="0" smtClean="0">
                <a:solidFill>
                  <a:srgbClr val="E74E09"/>
                </a:solidFill>
                <a:latin typeface="微软雅黑" panose="020B0503020204020204" pitchFamily="34" charset="-122"/>
                <a:ea typeface="微软雅黑" panose="020B0503020204020204" pitchFamily="34" charset="-122"/>
                <a:cs typeface="+mn-cs"/>
              </a:defRPr>
            </a:lvl1pPr>
            <a:lvl2pPr marL="617220" indent="0" algn="l">
              <a:buNone/>
              <a:defRPr sz="2000" b="1">
                <a:solidFill>
                  <a:srgbClr val="E74E09"/>
                </a:solidFill>
                <a:latin typeface="微软雅黑" panose="020B0503020204020204" pitchFamily="34" charset="-122"/>
                <a:ea typeface="微软雅黑" panose="020B0503020204020204" pitchFamily="34" charset="-122"/>
              </a:defRPr>
            </a:lvl2pPr>
          </a:lstStyle>
          <a:p>
            <a:pPr lvl="0"/>
            <a:r>
              <a:rPr lang="zh-CN" altLang="en-US" dirty="0" smtClean="0"/>
              <a:t>此文本框为标题，默认为</a:t>
            </a:r>
            <a:r>
              <a:rPr lang="en-US" altLang="zh-CN" dirty="0" smtClean="0"/>
              <a:t>24</a:t>
            </a:r>
            <a:r>
              <a:rPr lang="zh-CN" altLang="en-US" dirty="0" smtClean="0"/>
              <a:t>号微软雅黑字符，可以根据实际需要自行更改。</a:t>
            </a:r>
            <a:endParaRPr lang="en-US" altLang="zh-CN" dirty="0" smtClean="0"/>
          </a:p>
        </p:txBody>
      </p:sp>
    </p:spTree>
    <p:extLst>
      <p:ext uri="{BB962C8B-B14F-4D97-AF65-F5344CB8AC3E}">
        <p14:creationId xmlns:p14="http://schemas.microsoft.com/office/powerpoint/2010/main" val="1414352055"/>
      </p:ext>
    </p:extLst>
  </p:cSld>
  <p:clrMapOvr>
    <a:masterClrMapping/>
  </p:clrMapOvr>
  <p:timing>
    <p:tnLst>
      <p:par>
        <p:cTn id="1" dur="indefinite" restart="never" nodeType="tmRoot"/>
      </p:par>
    </p:tnLst>
  </p:timing>
  <p:extLst mod="1">
    <p:ext uri="{DCECCB84-F9BA-43D5-87BE-67443E8EF086}">
      <p15:sldGuideLst xmlns:p15="http://schemas.microsoft.com/office/powerpoint/2012/main" xmlns="">
        <p15:guide id="1" orient="horz" pos="2495" userDrawn="1">
          <p15:clr>
            <a:srgbClr val="FBAE40"/>
          </p15:clr>
        </p15:guide>
        <p15:guide id="2" pos="4309" userDrawn="1">
          <p15:clr>
            <a:srgbClr val="FBAE40"/>
          </p15:clr>
        </p15:guide>
        <p15:guide id="3" pos="453" userDrawn="1">
          <p15:clr>
            <a:srgbClr val="FBAE40"/>
          </p15:clr>
        </p15:guide>
        <p15:guide id="4" pos="8074" userDrawn="1">
          <p15:clr>
            <a:srgbClr val="FBAE40"/>
          </p15:clr>
        </p15:guide>
        <p15:guide id="5" orient="horz" pos="681" userDrawn="1">
          <p15:clr>
            <a:srgbClr val="FBAE40"/>
          </p15:clr>
        </p15:guide>
        <p15:guide id="6" orient="horz" pos="4491"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空白页">
    <p:bg>
      <p:bgPr>
        <a:solidFill>
          <a:schemeClr val="bg1"/>
        </a:solidFill>
        <a:effectLst/>
      </p:bgPr>
    </p:bg>
    <p:spTree>
      <p:nvGrpSpPr>
        <p:cNvPr id="1" name=""/>
        <p:cNvGrpSpPr/>
        <p:nvPr/>
      </p:nvGrpSpPr>
      <p:grpSpPr>
        <a:xfrm>
          <a:off x="0" y="0"/>
          <a:ext cx="0" cy="0"/>
          <a:chOff x="0" y="0"/>
          <a:chExt cx="0" cy="0"/>
        </a:xfrm>
      </p:grpSpPr>
      <p:sp>
        <p:nvSpPr>
          <p:cNvPr id="3" name="矩形 2"/>
          <p:cNvSpPr/>
          <p:nvPr userDrawn="1"/>
        </p:nvSpPr>
        <p:spPr>
          <a:xfrm>
            <a:off x="0" y="0"/>
            <a:ext cx="13681075" cy="7921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82956285"/>
      </p:ext>
    </p:extLst>
  </p:cSld>
  <p:clrMapOvr>
    <a:masterClrMapping/>
  </p:clrMapOvr>
  <p:timing>
    <p:tnLst>
      <p:par>
        <p:cTn id="1" dur="indefinite" restart="never" nodeType="tmRoot"/>
      </p:par>
    </p:tnLst>
  </p:timing>
  <p:extLst mod="1">
    <p:ext uri="{DCECCB84-F9BA-43D5-87BE-67443E8EF086}">
      <p15:sldGuideLst xmlns:p15="http://schemas.microsoft.com/office/powerpoint/2012/main" xmlns="">
        <p15:guide id="1" orient="horz" pos="2495">
          <p15:clr>
            <a:srgbClr val="FBAE40"/>
          </p15:clr>
        </p15:guide>
        <p15:guide id="2" pos="4309">
          <p15:clr>
            <a:srgbClr val="FBAE40"/>
          </p15:clr>
        </p15:guide>
        <p15:guide id="3" pos="8618">
          <p15:clr>
            <a:srgbClr val="FBAE40"/>
          </p15:clr>
        </p15:guide>
        <p15:guide id="4">
          <p15:clr>
            <a:srgbClr val="FBAE40"/>
          </p15:clr>
        </p15:guide>
        <p15:guide id="5" orient="horz">
          <p15:clr>
            <a:srgbClr val="FBAE40"/>
          </p15:clr>
        </p15:guide>
        <p15:guide id="6" orient="horz" pos="499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背景">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903384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7380646"/>
            <a:ext cx="13681075" cy="540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4"/>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198430" y="-50887"/>
            <a:ext cx="1943993" cy="1133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788284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l="-1000" r="-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3258306"/>
      </p:ext>
    </p:extLst>
  </p:cSld>
  <p:clrMap bg1="lt1" tx1="dk1" bg2="lt2" tx2="dk2" accent1="accent1" accent2="accent2" accent3="accent3" accent4="accent4" accent5="accent5" accent6="accent6" hlink="hlink" folHlink="folHlink"/>
  <p:sldLayoutIdLst>
    <p:sldLayoutId id="2147483667" r:id="rId1"/>
    <p:sldLayoutId id="2147483665" r:id="rId2"/>
    <p:sldLayoutId id="2147483650" r:id="rId3"/>
    <p:sldLayoutId id="2147483666" r:id="rId4"/>
  </p:sldLayoutIdLst>
  <p:timing>
    <p:tnLst>
      <p:par>
        <p:cTn id="1" dur="indefinite" restart="never" nodeType="tmRoot"/>
      </p:par>
    </p:tnLst>
  </p:timing>
  <p:txStyles>
    <p:titleStyle>
      <a:lvl1pPr algn="ctr" defTabSz="1234440" rtl="0" eaLnBrk="1" latinLnBrk="0" hangingPunct="1">
        <a:spcBef>
          <a:spcPct val="0"/>
        </a:spcBef>
        <a:buNone/>
        <a:defRPr sz="5900" kern="1200">
          <a:solidFill>
            <a:schemeClr val="tx1"/>
          </a:solidFill>
          <a:latin typeface="+mj-lt"/>
          <a:ea typeface="+mj-ea"/>
          <a:cs typeface="+mj-cs"/>
        </a:defRPr>
      </a:lvl1pPr>
    </p:titleStyle>
    <p:bodyStyle>
      <a:lvl1pPr marL="462915" indent="-462915" algn="l" defTabSz="123444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1002983" indent="-385763" algn="l" defTabSz="1234440"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43050" indent="-308610" algn="l" defTabSz="123444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6027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7749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9471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401193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62915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24637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zh-CN"/>
      </a:defPPr>
      <a:lvl1pPr marL="0" algn="l" defTabSz="1234440" rtl="0" eaLnBrk="1" latinLnBrk="0" hangingPunct="1">
        <a:defRPr sz="2400" kern="1200">
          <a:solidFill>
            <a:schemeClr val="tx1"/>
          </a:solidFill>
          <a:latin typeface="+mn-lt"/>
          <a:ea typeface="+mn-ea"/>
          <a:cs typeface="+mn-cs"/>
        </a:defRPr>
      </a:lvl1pPr>
      <a:lvl2pPr marL="617220" algn="l" defTabSz="1234440" rtl="0" eaLnBrk="1" latinLnBrk="0" hangingPunct="1">
        <a:defRPr sz="2400" kern="1200">
          <a:solidFill>
            <a:schemeClr val="tx1"/>
          </a:solidFill>
          <a:latin typeface="+mn-lt"/>
          <a:ea typeface="+mn-ea"/>
          <a:cs typeface="+mn-cs"/>
        </a:defRPr>
      </a:lvl2pPr>
      <a:lvl3pPr marL="1234440" algn="l" defTabSz="1234440" rtl="0" eaLnBrk="1" latinLnBrk="0" hangingPunct="1">
        <a:defRPr sz="2400" kern="1200">
          <a:solidFill>
            <a:schemeClr val="tx1"/>
          </a:solidFill>
          <a:latin typeface="+mn-lt"/>
          <a:ea typeface="+mn-ea"/>
          <a:cs typeface="+mn-cs"/>
        </a:defRPr>
      </a:lvl3pPr>
      <a:lvl4pPr marL="1851660" algn="l" defTabSz="1234440" rtl="0" eaLnBrk="1" latinLnBrk="0" hangingPunct="1">
        <a:defRPr sz="2400" kern="1200">
          <a:solidFill>
            <a:schemeClr val="tx1"/>
          </a:solidFill>
          <a:latin typeface="+mn-lt"/>
          <a:ea typeface="+mn-ea"/>
          <a:cs typeface="+mn-cs"/>
        </a:defRPr>
      </a:lvl4pPr>
      <a:lvl5pPr marL="2468880" algn="l" defTabSz="1234440" rtl="0" eaLnBrk="1" latinLnBrk="0" hangingPunct="1">
        <a:defRPr sz="2400" kern="1200">
          <a:solidFill>
            <a:schemeClr val="tx1"/>
          </a:solidFill>
          <a:latin typeface="+mn-lt"/>
          <a:ea typeface="+mn-ea"/>
          <a:cs typeface="+mn-cs"/>
        </a:defRPr>
      </a:lvl5pPr>
      <a:lvl6pPr marL="3086100" algn="l" defTabSz="1234440" rtl="0" eaLnBrk="1" latinLnBrk="0" hangingPunct="1">
        <a:defRPr sz="2400" kern="1200">
          <a:solidFill>
            <a:schemeClr val="tx1"/>
          </a:solidFill>
          <a:latin typeface="+mn-lt"/>
          <a:ea typeface="+mn-ea"/>
          <a:cs typeface="+mn-cs"/>
        </a:defRPr>
      </a:lvl6pPr>
      <a:lvl7pPr marL="3703320" algn="l" defTabSz="1234440" rtl="0" eaLnBrk="1" latinLnBrk="0" hangingPunct="1">
        <a:defRPr sz="2400" kern="1200">
          <a:solidFill>
            <a:schemeClr val="tx1"/>
          </a:solidFill>
          <a:latin typeface="+mn-lt"/>
          <a:ea typeface="+mn-ea"/>
          <a:cs typeface="+mn-cs"/>
        </a:defRPr>
      </a:lvl7pPr>
      <a:lvl8pPr marL="4320540" algn="l" defTabSz="1234440" rtl="0" eaLnBrk="1" latinLnBrk="0" hangingPunct="1">
        <a:defRPr sz="2400" kern="1200">
          <a:solidFill>
            <a:schemeClr val="tx1"/>
          </a:solidFill>
          <a:latin typeface="+mn-lt"/>
          <a:ea typeface="+mn-ea"/>
          <a:cs typeface="+mn-cs"/>
        </a:defRPr>
      </a:lvl8pPr>
      <a:lvl9pPr marL="4937760" algn="l" defTabSz="12344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blog.csdn.net/shandianling/article/details/8144578" TargetMode="External"/><Relationship Id="rId2" Type="http://schemas.openxmlformats.org/officeDocument/2006/relationships/hyperlink" Target="https://zhidao.baidu.com/question/367827651.html" TargetMode="Externa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hyperlink" Target="http://dev.mysql.com/doc/refman/5.7/en/server-system-variables.html"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hyperlink" Target="http://www.cnblogs.com/zengkefu/p/5669634.html" TargetMode="Externa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hyperlink" Target="http://blog.csdn.net/radkitty/article/details/4627400" TargetMode="Externa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hyperlink" Target="http://blog.itpub.net/29773961/viewspace-1792637/" TargetMode="Externa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hyperlink" Target="http://www.w3school.com.cn/sql/index.asp"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mp.weixin.qq.com/s?__biz=MzIxNTQ0MDQxNg==&amp;mid=2247483853&amp;idx=1&amp;sn=d0bdaf750e4a531b865992b48c92ad19&amp;chksm=97990c82a0ee859406f30ce0e3a897f30423c3cfb312bc1c5eb97bb7a2097a9d90fd4162200d&amp;mpshare=1&amp;scene=23&amp;srcid=0109AD9Yux8RIuF2nxqpuvTY"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21113"/>
          <a:stretch/>
        </p:blipFill>
        <p:spPr bwMode="auto">
          <a:xfrm>
            <a:off x="0" y="373"/>
            <a:ext cx="13681075" cy="7921252"/>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5"/>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r="15336" b="7127"/>
          <a:stretch/>
        </p:blipFill>
        <p:spPr bwMode="auto">
          <a:xfrm>
            <a:off x="5334962" y="-1"/>
            <a:ext cx="8346113" cy="792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647849" y="936476"/>
            <a:ext cx="3486514" cy="2033800"/>
          </a:xfrm>
          <a:prstGeom prst="rect">
            <a:avLst/>
          </a:prstGeom>
          <a:noFill/>
          <a:extLst>
            <a:ext uri="{909E8E84-426E-40DD-AFC4-6F175D3DCCD1}">
              <a14:hiddenFill xmlns:a14="http://schemas.microsoft.com/office/drawing/2010/main">
                <a:solidFill>
                  <a:srgbClr val="FFFFFF"/>
                </a:solidFill>
              </a14:hiddenFill>
            </a:ext>
          </a:extLst>
        </p:spPr>
      </p:pic>
      <p:grpSp>
        <p:nvGrpSpPr>
          <p:cNvPr id="2" name="组合 1"/>
          <p:cNvGrpSpPr/>
          <p:nvPr/>
        </p:nvGrpSpPr>
        <p:grpSpPr>
          <a:xfrm>
            <a:off x="648797" y="3360580"/>
            <a:ext cx="7631900" cy="2780373"/>
            <a:chOff x="1252594" y="3163848"/>
            <a:chExt cx="6771202" cy="1949092"/>
          </a:xfrm>
        </p:grpSpPr>
        <p:sp>
          <p:nvSpPr>
            <p:cNvPr id="52" name="TextBox 51"/>
            <p:cNvSpPr txBox="1"/>
            <p:nvPr/>
          </p:nvSpPr>
          <p:spPr>
            <a:xfrm>
              <a:off x="1252594" y="3445621"/>
              <a:ext cx="6771202" cy="1229814"/>
            </a:xfrm>
            <a:prstGeom prst="rect">
              <a:avLst/>
            </a:prstGeom>
            <a:noFill/>
          </p:spPr>
          <p:txBody>
            <a:bodyPr wrap="square" rtlCol="0">
              <a:spAutoFit/>
            </a:bodyPr>
            <a:lstStyle/>
            <a:p>
              <a:pPr algn="r"/>
              <a:r>
                <a:rPr lang="en-US" altLang="zh-CN" sz="5400" b="1" dirty="0">
                  <a:solidFill>
                    <a:srgbClr val="003366"/>
                  </a:solidFill>
                  <a:latin typeface="微软雅黑" panose="020B0503020204020204" pitchFamily="34" charset="-122"/>
                  <a:ea typeface="微软雅黑" panose="020B0503020204020204" pitchFamily="34" charset="-122"/>
                </a:rPr>
                <a:t>MySQL</a:t>
              </a:r>
              <a:r>
                <a:rPr lang="zh-CN" altLang="en-US" sz="5400" b="1" dirty="0">
                  <a:solidFill>
                    <a:srgbClr val="003366"/>
                  </a:solidFill>
                  <a:latin typeface="微软雅黑" panose="020B0503020204020204" pitchFamily="34" charset="-122"/>
                  <a:ea typeface="微软雅黑" panose="020B0503020204020204" pitchFamily="34" charset="-122"/>
                </a:rPr>
                <a:t>数据库的安装、配置、维护</a:t>
              </a:r>
            </a:p>
          </p:txBody>
        </p:sp>
        <p:sp>
          <p:nvSpPr>
            <p:cNvPr id="53" name="TextBox 52"/>
            <p:cNvSpPr txBox="1"/>
            <p:nvPr/>
          </p:nvSpPr>
          <p:spPr>
            <a:xfrm>
              <a:off x="3464774" y="3163848"/>
              <a:ext cx="4470920" cy="258908"/>
            </a:xfrm>
            <a:prstGeom prst="rect">
              <a:avLst/>
            </a:prstGeom>
            <a:noFill/>
          </p:spPr>
          <p:txBody>
            <a:bodyPr wrap="square" rtlCol="0">
              <a:spAutoFit/>
            </a:bodyPr>
            <a:lstStyle/>
            <a:p>
              <a:pPr algn="r"/>
              <a:r>
                <a:rPr lang="zh-CN" altLang="en-US" sz="1800" dirty="0">
                  <a:solidFill>
                    <a:srgbClr val="003366"/>
                  </a:solidFill>
                  <a:latin typeface="微软雅黑" panose="020B0503020204020204" pitchFamily="34" charset="-122"/>
                  <a:ea typeface="微软雅黑" panose="020B0503020204020204" pitchFamily="34" charset="-122"/>
                </a:rPr>
                <a:t>测试环境部署</a:t>
              </a:r>
              <a:r>
                <a:rPr lang="zh-CN" altLang="en-US" sz="1800" dirty="0" smtClean="0">
                  <a:solidFill>
                    <a:srgbClr val="003366"/>
                  </a:solidFill>
                  <a:latin typeface="微软雅黑" panose="020B0503020204020204" pitchFamily="34" charset="-122"/>
                  <a:ea typeface="微软雅黑" panose="020B0503020204020204" pitchFamily="34" charset="-122"/>
                </a:rPr>
                <a:t>培训</a:t>
              </a:r>
              <a:r>
                <a:rPr lang="zh-CN" altLang="en-US" sz="1800" dirty="0">
                  <a:solidFill>
                    <a:srgbClr val="003366"/>
                  </a:solidFill>
                  <a:latin typeface="微软雅黑" panose="020B0503020204020204" pitchFamily="34" charset="-122"/>
                  <a:ea typeface="微软雅黑" panose="020B0503020204020204" pitchFamily="34" charset="-122"/>
                </a:rPr>
                <a:t>之</a:t>
              </a:r>
            </a:p>
          </p:txBody>
        </p:sp>
        <p:sp>
          <p:nvSpPr>
            <p:cNvPr id="54" name="矩形 53"/>
            <p:cNvSpPr/>
            <p:nvPr/>
          </p:nvSpPr>
          <p:spPr>
            <a:xfrm flipV="1">
              <a:off x="1865142" y="4563165"/>
              <a:ext cx="2338478" cy="45719"/>
            </a:xfrm>
            <a:prstGeom prst="rect">
              <a:avLst/>
            </a:prstGeom>
            <a:solidFill>
              <a:srgbClr val="E74E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5" name="矩形 54"/>
            <p:cNvSpPr/>
            <p:nvPr/>
          </p:nvSpPr>
          <p:spPr>
            <a:xfrm flipV="1">
              <a:off x="3697625" y="4563165"/>
              <a:ext cx="2338478" cy="45719"/>
            </a:xfrm>
            <a:prstGeom prst="rect">
              <a:avLst/>
            </a:prstGeom>
            <a:solidFill>
              <a:srgbClr val="FFB3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6" name="矩形 55"/>
            <p:cNvSpPr/>
            <p:nvPr/>
          </p:nvSpPr>
          <p:spPr>
            <a:xfrm flipV="1">
              <a:off x="5505267" y="4563165"/>
              <a:ext cx="2338478" cy="4571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8" name="圆角矩形 57"/>
            <p:cNvSpPr/>
            <p:nvPr/>
          </p:nvSpPr>
          <p:spPr>
            <a:xfrm>
              <a:off x="5851631" y="4752940"/>
              <a:ext cx="1970001" cy="360000"/>
            </a:xfrm>
            <a:prstGeom prst="rect">
              <a:avLst/>
            </a:prstGeom>
            <a:solidFill>
              <a:srgbClr val="EF8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smtClean="0">
                  <a:latin typeface="微软雅黑" panose="020B0503020204020204" pitchFamily="34" charset="-122"/>
                  <a:ea typeface="微软雅黑" panose="020B0503020204020204" pitchFamily="34" charset="-122"/>
                </a:rPr>
                <a:t>参加</a:t>
              </a:r>
              <a:r>
                <a:rPr lang="en-US" altLang="zh-CN" sz="1600" dirty="0" smtClean="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测试、运维同事</a:t>
              </a:r>
              <a:endParaRPr lang="en-US" altLang="zh-CN" sz="1600" dirty="0" smtClean="0">
                <a:latin typeface="微软雅黑" panose="020B0503020204020204" pitchFamily="34" charset="-122"/>
                <a:ea typeface="微软雅黑" panose="020B0503020204020204" pitchFamily="34" charset="-122"/>
              </a:endParaRPr>
            </a:p>
            <a:p>
              <a:r>
                <a:rPr lang="zh-CN" altLang="en-US" sz="1600" dirty="0" smtClean="0">
                  <a:latin typeface="微软雅黑" panose="020B0503020204020204" pitchFamily="34" charset="-122"/>
                  <a:ea typeface="微软雅黑" panose="020B0503020204020204" pitchFamily="34" charset="-122"/>
                </a:rPr>
                <a:t>主讲</a:t>
              </a:r>
              <a:r>
                <a:rPr lang="en-US" altLang="zh-CN" sz="1600" dirty="0" smtClean="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陈俊聪</a:t>
              </a:r>
              <a:endParaRPr lang="zh-CN" altLang="en-US" sz="1600"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3383792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nodeType="withEffect">
                                  <p:stCondLst>
                                    <p:cond delay="0"/>
                                  </p:stCondLst>
                                  <p:childTnLst>
                                    <p:set>
                                      <p:cBhvr>
                                        <p:cTn id="13" dur="1" fill="hold">
                                          <p:stCondLst>
                                            <p:cond delay="0"/>
                                          </p:stCondLst>
                                        </p:cTn>
                                        <p:tgtEl>
                                          <p:spTgt spid="1028"/>
                                        </p:tgtEl>
                                        <p:attrNameLst>
                                          <p:attrName>style.visibility</p:attrName>
                                        </p:attrNameLst>
                                      </p:cBhvr>
                                      <p:to>
                                        <p:strVal val="visible"/>
                                      </p:to>
                                    </p:set>
                                    <p:animEffect transition="in" filter="fade">
                                      <p:cBhvr>
                                        <p:cTn id="14" dur="500"/>
                                        <p:tgtEl>
                                          <p:spTgt spid="1028"/>
                                        </p:tgtEl>
                                      </p:cBhvr>
                                    </p:animEffect>
                                  </p:childTnLst>
                                </p:cTn>
                              </p:par>
                              <p:par>
                                <p:cTn id="15" presetID="22" presetClass="entr" presetSubtype="4" fill="hold" nodeType="withEffect">
                                  <p:stCondLst>
                                    <p:cond delay="0"/>
                                  </p:stCondLst>
                                  <p:childTnLst>
                                    <p:set>
                                      <p:cBhvr>
                                        <p:cTn id="16" dur="1" fill="hold">
                                          <p:stCondLst>
                                            <p:cond delay="0"/>
                                          </p:stCondLst>
                                        </p:cTn>
                                        <p:tgtEl>
                                          <p:spTgt spid="61"/>
                                        </p:tgtEl>
                                        <p:attrNameLst>
                                          <p:attrName>style.visibility</p:attrName>
                                        </p:attrNameLst>
                                      </p:cBhvr>
                                      <p:to>
                                        <p:strVal val="visible"/>
                                      </p:to>
                                    </p:set>
                                    <p:animEffect transition="in" filter="wipe(down)">
                                      <p:cBhvr>
                                        <p:cTn id="17"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400" dirty="0">
                <a:solidFill>
                  <a:schemeClr val="bg1"/>
                </a:solidFill>
                <a:latin typeface="思源黑体 CN Medium" pitchFamily="34" charset="-122"/>
                <a:ea typeface="思源黑体 CN Medium" pitchFamily="34" charset="-122"/>
              </a:rPr>
              <a:t/>
            </a:r>
            <a:br>
              <a:rPr lang="zh-CN" altLang="en-US" sz="2400" dirty="0">
                <a:solidFill>
                  <a:schemeClr val="bg1"/>
                </a:solidFill>
                <a:latin typeface="思源黑体 CN Medium" pitchFamily="34" charset="-122"/>
                <a:ea typeface="思源黑体 CN Medium" pitchFamily="34" charset="-122"/>
              </a:rPr>
            </a:br>
            <a:r>
              <a:rPr lang="zh-CN" altLang="en-US" sz="2400" dirty="0" smtClean="0">
                <a:solidFill>
                  <a:schemeClr val="tx1">
                    <a:lumMod val="75000"/>
                    <a:lumOff val="25000"/>
                  </a:schemeClr>
                </a:solidFill>
              </a:rPr>
              <a:t/>
            </a:r>
            <a:br>
              <a:rPr lang="zh-CN" altLang="en-US" sz="2400"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a:t>二</a:t>
            </a:r>
            <a:r>
              <a:rPr lang="zh-CN" altLang="en-US" dirty="0" smtClean="0"/>
              <a:t>、</a:t>
            </a:r>
            <a:r>
              <a:rPr lang="en-US" altLang="zh-CN" dirty="0" smtClean="0"/>
              <a:t>MySQL</a:t>
            </a:r>
            <a:r>
              <a:rPr lang="zh-CN" altLang="en-US" dirty="0" smtClean="0"/>
              <a:t>的前景</a:t>
            </a:r>
            <a:endParaRPr lang="zh-CN" altLang="en-US" dirty="0"/>
          </a:p>
        </p:txBody>
      </p:sp>
      <p:pic>
        <p:nvPicPr>
          <p:cNvPr id="3074" name="Picture 2" descr="C:\Users\juncong.chen\Desktop\clipbo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3953" y="1512540"/>
            <a:ext cx="8496944" cy="420467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583953" y="5833020"/>
            <a:ext cx="11305256" cy="1569660"/>
          </a:xfrm>
          <a:prstGeom prst="rect">
            <a:avLst/>
          </a:prstGeom>
          <a:noFill/>
        </p:spPr>
        <p:txBody>
          <a:bodyPr wrap="square" rtlCol="0">
            <a:spAutoFit/>
          </a:bodyPr>
          <a:lstStyle/>
          <a:p>
            <a:pPr fontAlgn="base"/>
            <a:r>
              <a:rPr lang="en-US" altLang="zh-CN" dirty="0"/>
              <a:t>https://dev.mysql.com/doc/refman/5.7/en/what-is-mysql.html</a:t>
            </a:r>
          </a:p>
          <a:p>
            <a:pPr fontAlgn="base"/>
            <a:r>
              <a:rPr lang="en-US" altLang="zh-CN" dirty="0"/>
              <a:t>The official way to pronounce “MySQL” is “My </a:t>
            </a:r>
            <a:r>
              <a:rPr lang="en-US" altLang="zh-CN" dirty="0" err="1"/>
              <a:t>Ess</a:t>
            </a:r>
            <a:r>
              <a:rPr lang="en-US" altLang="zh-CN" dirty="0"/>
              <a:t> </a:t>
            </a:r>
            <a:r>
              <a:rPr lang="en-US" altLang="zh-CN" dirty="0" err="1"/>
              <a:t>Que</a:t>
            </a:r>
            <a:r>
              <a:rPr lang="en-US" altLang="zh-CN" dirty="0"/>
              <a:t> Ell” (not “my sequel”), but we do not mind if you pronounce it as “my sequel” or in some other localized way. MySQL, the most popular Open Source SQL database management system, ...</a:t>
            </a:r>
          </a:p>
        </p:txBody>
      </p:sp>
    </p:spTree>
    <p:extLst>
      <p:ext uri="{BB962C8B-B14F-4D97-AF65-F5344CB8AC3E}">
        <p14:creationId xmlns:p14="http://schemas.microsoft.com/office/powerpoint/2010/main" val="1759554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400" dirty="0">
                <a:solidFill>
                  <a:schemeClr val="bg1"/>
                </a:solidFill>
                <a:latin typeface="思源黑体 CN Medium" pitchFamily="34" charset="-122"/>
                <a:ea typeface="思源黑体 CN Medium" pitchFamily="34" charset="-122"/>
              </a:rPr>
              <a:t/>
            </a:r>
            <a:br>
              <a:rPr lang="zh-CN" altLang="en-US" sz="2400" dirty="0">
                <a:solidFill>
                  <a:schemeClr val="bg1"/>
                </a:solidFill>
                <a:latin typeface="思源黑体 CN Medium" pitchFamily="34" charset="-122"/>
                <a:ea typeface="思源黑体 CN Medium" pitchFamily="34" charset="-122"/>
              </a:rPr>
            </a:br>
            <a:r>
              <a:rPr lang="zh-CN" altLang="en-US" sz="2400" dirty="0" smtClean="0">
                <a:solidFill>
                  <a:schemeClr val="tx1">
                    <a:lumMod val="75000"/>
                    <a:lumOff val="25000"/>
                  </a:schemeClr>
                </a:solidFill>
              </a:rPr>
              <a:t/>
            </a:r>
            <a:br>
              <a:rPr lang="zh-CN" altLang="en-US" sz="2400"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的发展史</a:t>
            </a:r>
            <a:endParaRPr lang="zh-CN" altLang="en-US" dirty="0"/>
          </a:p>
        </p:txBody>
      </p:sp>
      <p:pic>
        <p:nvPicPr>
          <p:cNvPr id="5122" name="Picture 2" descr="C:\Users\juncong.chen\Desktop\clipbo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4033" y="1560904"/>
            <a:ext cx="9217025" cy="5120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176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400" dirty="0">
                <a:solidFill>
                  <a:schemeClr val="bg1"/>
                </a:solidFill>
                <a:latin typeface="思源黑体 CN Medium" pitchFamily="34" charset="-122"/>
                <a:ea typeface="思源黑体 CN Medium" pitchFamily="34" charset="-122"/>
              </a:rPr>
              <a:t/>
            </a:r>
            <a:br>
              <a:rPr lang="zh-CN" altLang="en-US" sz="2400" dirty="0">
                <a:solidFill>
                  <a:schemeClr val="bg1"/>
                </a:solidFill>
                <a:latin typeface="思源黑体 CN Medium" pitchFamily="34" charset="-122"/>
                <a:ea typeface="思源黑体 CN Medium" pitchFamily="34" charset="-122"/>
              </a:rPr>
            </a:br>
            <a:r>
              <a:rPr lang="zh-CN" altLang="en-US" sz="2400" dirty="0" smtClean="0">
                <a:solidFill>
                  <a:schemeClr val="tx1">
                    <a:lumMod val="75000"/>
                    <a:lumOff val="25000"/>
                  </a:schemeClr>
                </a:solidFill>
              </a:rPr>
              <a:t/>
            </a:r>
            <a:br>
              <a:rPr lang="zh-CN" altLang="en-US" sz="2400"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的分支</a:t>
            </a:r>
            <a:endParaRPr lang="zh-CN" alt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0338" y="1512540"/>
            <a:ext cx="9612231" cy="5322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84801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400" dirty="0">
                <a:solidFill>
                  <a:schemeClr val="bg1"/>
                </a:solidFill>
                <a:latin typeface="思源黑体 CN Medium" pitchFamily="34" charset="-122"/>
                <a:ea typeface="思源黑体 CN Medium" pitchFamily="34" charset="-122"/>
              </a:rPr>
              <a:t/>
            </a:r>
            <a:br>
              <a:rPr lang="zh-CN" altLang="en-US" sz="2400" dirty="0">
                <a:solidFill>
                  <a:schemeClr val="bg1"/>
                </a:solidFill>
                <a:latin typeface="思源黑体 CN Medium" pitchFamily="34" charset="-122"/>
                <a:ea typeface="思源黑体 CN Medium" pitchFamily="34" charset="-122"/>
              </a:rPr>
            </a:br>
            <a:r>
              <a:rPr lang="zh-CN" altLang="en-US" sz="2400" dirty="0" smtClean="0">
                <a:solidFill>
                  <a:schemeClr val="tx1">
                    <a:lumMod val="75000"/>
                    <a:lumOff val="25000"/>
                  </a:schemeClr>
                </a:solidFill>
              </a:rPr>
              <a:t/>
            </a:r>
            <a:br>
              <a:rPr lang="zh-CN" altLang="en-US" sz="2400"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的分支</a:t>
            </a:r>
            <a:endParaRPr lang="zh-CN" alt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3993" y="1440532"/>
            <a:ext cx="9975214" cy="5603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23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000" dirty="0" smtClean="0"/>
              <a:t>去</a:t>
            </a:r>
            <a:r>
              <a:rPr lang="en-US" altLang="zh-CN" sz="2000" dirty="0" smtClean="0"/>
              <a:t>IOE</a:t>
            </a:r>
            <a:r>
              <a:rPr lang="zh-CN" altLang="en-US" sz="2000" dirty="0" smtClean="0"/>
              <a:t>运动</a:t>
            </a:r>
            <a:r>
              <a:rPr lang="en-US" altLang="zh-CN" sz="2000" dirty="0" smtClean="0"/>
              <a:t>:</a:t>
            </a:r>
            <a:br>
              <a:rPr lang="en-US" altLang="zh-CN" sz="2000" dirty="0" smtClean="0"/>
            </a:br>
            <a:r>
              <a:rPr lang="en-US" altLang="zh-CN" sz="2000" dirty="0" smtClean="0"/>
              <a:t>I   IBM</a:t>
            </a:r>
            <a:r>
              <a:rPr lang="zh-CN" altLang="en-US" sz="2000" dirty="0" smtClean="0"/>
              <a:t>小型机 </a:t>
            </a:r>
            <a:r>
              <a:rPr lang="en-US" altLang="zh-CN" sz="2000" dirty="0" smtClean="0"/>
              <a:t>-&gt; Linux PC</a:t>
            </a:r>
            <a:r>
              <a:rPr lang="zh-CN" altLang="en-US" sz="2000" dirty="0" smtClean="0"/>
              <a:t>服务器</a:t>
            </a:r>
            <a:r>
              <a:rPr lang="en-US" altLang="zh-CN" sz="2000" dirty="0" smtClean="0"/>
              <a:t/>
            </a:r>
            <a:br>
              <a:rPr lang="en-US" altLang="zh-CN" sz="2000" dirty="0" smtClean="0"/>
            </a:br>
            <a:r>
              <a:rPr lang="en-US" altLang="zh-CN" sz="2000" dirty="0" smtClean="0"/>
              <a:t>O Oracle  -&gt;  MySQL</a:t>
            </a:r>
            <a:r>
              <a:rPr lang="zh-CN" altLang="en-US" sz="2000" dirty="0" smtClean="0"/>
              <a:t>、</a:t>
            </a:r>
            <a:r>
              <a:rPr lang="en-US" altLang="zh-CN" sz="2000" dirty="0" smtClean="0"/>
              <a:t>NOSQL</a:t>
            </a:r>
            <a:r>
              <a:rPr lang="zh-CN" altLang="en-US" sz="2000" dirty="0" smtClean="0"/>
              <a:t>、</a:t>
            </a:r>
            <a:r>
              <a:rPr lang="en-US" altLang="zh-CN" sz="2000" dirty="0" err="1" smtClean="0"/>
              <a:t>Hadoop</a:t>
            </a:r>
            <a:r>
              <a:rPr lang="en-US" altLang="zh-CN" sz="2000" dirty="0" smtClean="0"/>
              <a:t/>
            </a:r>
            <a:br>
              <a:rPr lang="en-US" altLang="zh-CN" sz="2000" dirty="0" smtClean="0"/>
            </a:br>
            <a:r>
              <a:rPr lang="en-US" altLang="zh-CN" sz="2000" dirty="0" smtClean="0"/>
              <a:t>E  </a:t>
            </a:r>
            <a:r>
              <a:rPr lang="en-US" altLang="zh-CN" sz="2000" dirty="0" err="1" smtClean="0"/>
              <a:t>Emc</a:t>
            </a:r>
            <a:r>
              <a:rPr lang="zh-CN" altLang="en-US" sz="2000" dirty="0" smtClean="0"/>
              <a:t>的存储设备 </a:t>
            </a:r>
            <a:r>
              <a:rPr lang="en-US" altLang="zh-CN" sz="2000" dirty="0" smtClean="0"/>
              <a:t>-&gt; SSD</a:t>
            </a:r>
            <a:r>
              <a:rPr lang="zh-CN" altLang="en-US" sz="2000" dirty="0" smtClean="0"/>
              <a:t>、</a:t>
            </a:r>
            <a:r>
              <a:rPr lang="en-US" altLang="zh-CN" sz="2000" dirty="0" smtClean="0"/>
              <a:t>PCIE SSD</a:t>
            </a:r>
            <a:br>
              <a:rPr lang="en-US" altLang="zh-CN" sz="2000" dirty="0" smtClean="0"/>
            </a:br>
            <a:r>
              <a:rPr lang="en-US" altLang="zh-CN" sz="2000" dirty="0"/>
              <a:t/>
            </a:r>
            <a:br>
              <a:rPr lang="en-US" altLang="zh-CN" sz="2000" dirty="0"/>
            </a:br>
            <a:r>
              <a:rPr lang="en-US" altLang="zh-CN" sz="2000" dirty="0" smtClean="0"/>
              <a:t>x86</a:t>
            </a:r>
            <a:r>
              <a:rPr lang="zh-CN" altLang="en-US" sz="2000" dirty="0" smtClean="0"/>
              <a:t>平台运算能力已超过小机</a:t>
            </a:r>
            <a:r>
              <a:rPr lang="en-US" altLang="zh-CN" sz="2000" dirty="0" smtClean="0"/>
              <a:t/>
            </a:r>
            <a:br>
              <a:rPr lang="en-US" altLang="zh-CN" sz="2000" dirty="0" smtClean="0"/>
            </a:br>
            <a:r>
              <a:rPr lang="zh-CN" altLang="en-US" sz="2000" dirty="0"/>
              <a:t>多</a:t>
            </a:r>
            <a:r>
              <a:rPr lang="zh-CN" altLang="en-US" sz="2000" dirty="0" smtClean="0"/>
              <a:t>台</a:t>
            </a:r>
            <a:r>
              <a:rPr lang="en-US" altLang="zh-CN" sz="2000" dirty="0" smtClean="0"/>
              <a:t>PC</a:t>
            </a:r>
            <a:r>
              <a:rPr lang="zh-CN" altLang="en-US" sz="2000" dirty="0" smtClean="0"/>
              <a:t>服务器组成高可用集群</a:t>
            </a:r>
            <a:r>
              <a:rPr lang="en-US" altLang="zh-CN" sz="2000" dirty="0" smtClean="0"/>
              <a:t/>
            </a:r>
            <a:br>
              <a:rPr lang="en-US" altLang="zh-CN" sz="2000" dirty="0" smtClean="0"/>
            </a:br>
            <a:r>
              <a:rPr lang="zh-CN" altLang="en-US" sz="2000" dirty="0" smtClean="0"/>
              <a:t>成本降低、运算能力增强</a:t>
            </a:r>
            <a:r>
              <a:rPr lang="en-US" altLang="zh-CN" sz="2000" dirty="0" smtClean="0"/>
              <a:t/>
            </a:r>
            <a:br>
              <a:rPr lang="en-US" altLang="zh-CN" sz="2000" dirty="0" smtClean="0"/>
            </a:br>
            <a:r>
              <a:rPr lang="zh-CN" altLang="en-US" sz="2000" dirty="0" smtClean="0"/>
              <a:t>降低被捆绑风险</a:t>
            </a:r>
            <a:r>
              <a:rPr lang="en-US" altLang="zh-CN" sz="2000" dirty="0" smtClean="0"/>
              <a:t/>
            </a:r>
            <a:br>
              <a:rPr lang="en-US" altLang="zh-CN" sz="2000" dirty="0" smtClean="0"/>
            </a:br>
            <a:r>
              <a:rPr lang="zh-CN" altLang="en-US" sz="2000" dirty="0" smtClean="0"/>
              <a:t>棱镜门带来的后遗症</a:t>
            </a:r>
            <a:r>
              <a:rPr lang="zh-CN" altLang="en-US" sz="2000" dirty="0"/>
              <a:t/>
            </a:r>
            <a:br>
              <a:rPr lang="zh-CN" altLang="en-US"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endParaRPr lang="zh-CN" altLang="en-US" sz="20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smtClean="0"/>
              <a:t>国内</a:t>
            </a:r>
            <a:r>
              <a:rPr lang="en-US" altLang="zh-CN" dirty="0" smtClean="0"/>
              <a:t>MySQL</a:t>
            </a:r>
            <a:r>
              <a:rPr lang="zh-CN" altLang="en-US" dirty="0" smtClean="0"/>
              <a:t>使用情况</a:t>
            </a:r>
            <a:endParaRPr lang="zh-CN" altLang="en-US" dirty="0"/>
          </a:p>
        </p:txBody>
      </p:sp>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849" y="4752900"/>
            <a:ext cx="4392488" cy="2161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8409" y="1292796"/>
            <a:ext cx="7776864" cy="602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46311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en-US" altLang="zh-CN" sz="2000" dirty="0" smtClean="0">
                <a:solidFill>
                  <a:schemeClr val="tx1">
                    <a:lumMod val="75000"/>
                    <a:lumOff val="25000"/>
                  </a:schemeClr>
                </a:solidFill>
              </a:rPr>
              <a:t> </a:t>
            </a:r>
            <a:endParaRPr lang="zh-CN" altLang="en-US" sz="20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smtClean="0"/>
              <a:t>使用</a:t>
            </a:r>
            <a:r>
              <a:rPr lang="en-US" altLang="zh-CN" dirty="0" smtClean="0"/>
              <a:t>MySQL</a:t>
            </a:r>
            <a:r>
              <a:rPr lang="zh-CN" altLang="en-US" dirty="0" smtClean="0"/>
              <a:t>的国内公司</a:t>
            </a:r>
            <a:endParaRPr lang="zh-CN" alt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8089" y="2160612"/>
            <a:ext cx="7926064" cy="359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1714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50000"/>
              </a:lnSpc>
            </a:pPr>
            <a:r>
              <a:rPr lang="en-US" altLang="zh-CN" sz="2800" dirty="0" smtClean="0">
                <a:solidFill>
                  <a:schemeClr val="tx1">
                    <a:lumMod val="75000"/>
                    <a:lumOff val="25000"/>
                  </a:schemeClr>
                </a:solidFill>
              </a:rPr>
              <a:t> </a:t>
            </a:r>
            <a:endParaRPr lang="zh-CN" altLang="en-US" sz="28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smtClean="0"/>
              <a:t>使用</a:t>
            </a:r>
            <a:r>
              <a:rPr lang="en-US" altLang="zh-CN" dirty="0" smtClean="0"/>
              <a:t>MySQL</a:t>
            </a:r>
            <a:r>
              <a:rPr lang="zh-CN" altLang="en-US" dirty="0" smtClean="0"/>
              <a:t>的国外公司</a:t>
            </a:r>
            <a:endParaRPr lang="zh-CN" alt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8049" y="1850280"/>
            <a:ext cx="9251786" cy="4320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0683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50000"/>
              </a:lnSpc>
            </a:pP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sz="3600" dirty="0" smtClean="0">
                <a:solidFill>
                  <a:schemeClr val="tx1">
                    <a:lumMod val="75000"/>
                    <a:lumOff val="25000"/>
                  </a:schemeClr>
                </a:solidFill>
              </a:rPr>
              <a:t> </a:t>
            </a:r>
            <a:endParaRPr lang="zh-CN" altLang="en-US" sz="36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smtClean="0"/>
              <a:t>不单只互联网公司使用</a:t>
            </a:r>
            <a:r>
              <a:rPr lang="en-US" altLang="zh-CN" dirty="0" smtClean="0"/>
              <a:t>MySQL,</a:t>
            </a:r>
            <a:r>
              <a:rPr lang="zh-CN" altLang="en-US" dirty="0" smtClean="0"/>
              <a:t>其实所有公司都在使用</a:t>
            </a:r>
            <a:r>
              <a:rPr lang="en-US" altLang="zh-CN" dirty="0" smtClean="0"/>
              <a:t>MySQL</a:t>
            </a:r>
            <a:r>
              <a:rPr lang="zh-CN" altLang="en-US" dirty="0" smtClean="0"/>
              <a:t>或者是使用的路上</a:t>
            </a:r>
            <a:endParaRPr lang="zh-CN" alt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4073" y="1584548"/>
            <a:ext cx="6456362" cy="2600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4033" y="4392860"/>
            <a:ext cx="9180143" cy="2403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24449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smtClean="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solidFill>
                  <a:schemeClr val="tx1">
                    <a:lumMod val="75000"/>
                    <a:lumOff val="25000"/>
                  </a:schemeClr>
                </a:solidFill>
              </a:rPr>
              <a:t>选择什么版本？</a:t>
            </a:r>
            <a:endParaRPr lang="en-US" altLang="zh-CN" dirty="0" smtClean="0">
              <a:solidFill>
                <a:schemeClr val="tx1">
                  <a:lumMod val="75000"/>
                  <a:lumOff val="25000"/>
                </a:schemeClr>
              </a:solidFill>
            </a:endParaRPr>
          </a:p>
          <a:p>
            <a:r>
              <a:rPr lang="zh-CN" altLang="en-US" dirty="0" smtClean="0">
                <a:solidFill>
                  <a:schemeClr val="tx1">
                    <a:lumMod val="75000"/>
                    <a:lumOff val="25000"/>
                  </a:schemeClr>
                </a:solidFill>
              </a:rPr>
              <a:t>两张图告诉你为什么</a:t>
            </a:r>
            <a:r>
              <a:rPr lang="zh-CN" altLang="en-US" dirty="0">
                <a:solidFill>
                  <a:schemeClr val="tx1">
                    <a:lumMod val="75000"/>
                    <a:lumOff val="25000"/>
                  </a:schemeClr>
                </a:solidFill>
              </a:rPr>
              <a:t>讲</a:t>
            </a:r>
            <a:r>
              <a:rPr lang="en-US" altLang="zh-CN" dirty="0">
                <a:solidFill>
                  <a:schemeClr val="tx1">
                    <a:lumMod val="75000"/>
                    <a:lumOff val="25000"/>
                  </a:schemeClr>
                </a:solidFill>
              </a:rPr>
              <a:t>MySQL 5.7</a:t>
            </a:r>
            <a:endParaRPr lang="zh-CN" altLang="en-US"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857" y="1922463"/>
            <a:ext cx="7040507" cy="3622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2425" y="3024707"/>
            <a:ext cx="7443647" cy="3882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28147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2">
                                            <p:txEl>
                                              <p:pRg st="1" end="1"/>
                                            </p:txEl>
                                          </p:spTgt>
                                        </p:tgtEl>
                                        <p:attrNameLst>
                                          <p:attrName>style.visibility</p:attrName>
                                        </p:attrNameLst>
                                      </p:cBhvr>
                                      <p:to>
                                        <p:strVal val="visible"/>
                                      </p:to>
                                    </p:set>
                                    <p:animEffect transition="in" filter="wipe(left)">
                                      <p:cBhvr>
                                        <p:cTn id="12" dur="500"/>
                                        <p:tgtEl>
                                          <p:spTgt spid="22">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sz="2000" dirty="0"/>
              <a:t>5.6</a:t>
            </a:r>
            <a:r>
              <a:rPr lang="zh-CN" altLang="en-US" sz="2000" dirty="0"/>
              <a:t>新特性</a:t>
            </a:r>
            <a:r>
              <a:rPr lang="en-US" altLang="zh-CN" sz="2000" dirty="0"/>
              <a:t/>
            </a:r>
            <a:br>
              <a:rPr lang="en-US" altLang="zh-CN" sz="2000" dirty="0"/>
            </a:br>
            <a:r>
              <a:rPr lang="en-US" altLang="zh-CN" sz="2000" dirty="0"/>
              <a:t>http://jishu8.cc/2016/12/21/38/</a:t>
            </a:r>
            <a:r>
              <a:rPr lang="zh-CN" altLang="en-US" sz="2000" dirty="0"/>
              <a:t/>
            </a:r>
            <a:br>
              <a:rPr lang="zh-CN" altLang="en-US" sz="2000" dirty="0"/>
            </a:br>
            <a:r>
              <a:rPr lang="en-US" altLang="zh-CN" sz="2000" dirty="0" smtClean="0"/>
              <a:t/>
            </a:r>
            <a:br>
              <a:rPr lang="en-US" altLang="zh-CN" sz="2000" dirty="0" smtClean="0"/>
            </a:br>
            <a:r>
              <a:rPr lang="en-US" altLang="zh-CN" sz="2000" dirty="0" smtClean="0"/>
              <a:t>5.7</a:t>
            </a:r>
            <a:r>
              <a:rPr lang="zh-CN" altLang="en-US" sz="2000" dirty="0" smtClean="0"/>
              <a:t>新特性</a:t>
            </a:r>
            <a:r>
              <a:rPr lang="en-US" altLang="zh-CN" sz="2000" dirty="0"/>
              <a:t/>
            </a:r>
            <a:br>
              <a:rPr lang="en-US" altLang="zh-CN" sz="2000" dirty="0"/>
            </a:br>
            <a:r>
              <a:rPr lang="en-US" altLang="zh-CN" sz="2000" dirty="0"/>
              <a:t>http://jishu8.cc/2016/12/12/28</a:t>
            </a:r>
            <a:r>
              <a:rPr lang="en-US" altLang="zh-CN" sz="2000" dirty="0" smtClean="0"/>
              <a:t>/</a:t>
            </a:r>
            <a:br>
              <a:rPr lang="en-US" altLang="zh-CN" sz="2000" dirty="0" smtClean="0"/>
            </a:br>
            <a:r>
              <a:rPr lang="en-US" altLang="zh-CN" sz="2000" dirty="0"/>
              <a:t/>
            </a:r>
            <a:br>
              <a:rPr lang="en-US" altLang="zh-CN" sz="2000" dirty="0"/>
            </a:br>
            <a:r>
              <a:rPr lang="zh-CN" altLang="en-US" sz="2000" dirty="0" smtClean="0"/>
              <a:t>具体新特性介绍应该以官方文档的</a:t>
            </a:r>
            <a:r>
              <a:rPr lang="en-US" altLang="zh-CN" sz="2000" dirty="0">
                <a:solidFill>
                  <a:srgbClr val="FF0000"/>
                </a:solidFill>
              </a:rPr>
              <a:t>what </a:t>
            </a:r>
            <a:r>
              <a:rPr lang="en-US" altLang="zh-CN" sz="2000" dirty="0" smtClean="0">
                <a:solidFill>
                  <a:srgbClr val="FF0000"/>
                </a:solidFill>
              </a:rPr>
              <a:t>‘s new </a:t>
            </a:r>
            <a:r>
              <a:rPr lang="zh-CN" altLang="en-US" sz="2000" dirty="0" smtClean="0"/>
              <a:t>章节为准</a:t>
            </a: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zh-CN" altLang="en-US" sz="2000" dirty="0" smtClean="0"/>
              <a:t>每次版本更新需要注意的东西是</a:t>
            </a:r>
            <a:r>
              <a:rPr lang="en-US" altLang="zh-CN" sz="2000" dirty="0" smtClean="0"/>
              <a:t>:</a:t>
            </a:r>
            <a:br>
              <a:rPr lang="en-US" altLang="zh-CN" sz="2000" dirty="0" smtClean="0"/>
            </a:br>
            <a:r>
              <a:rPr lang="en-US" altLang="zh-CN" sz="2000" dirty="0" smtClean="0"/>
              <a:t>1.</a:t>
            </a:r>
            <a:r>
              <a:rPr lang="zh-CN" altLang="en-US" sz="2000" dirty="0" smtClean="0"/>
              <a:t>新的功能、工具</a:t>
            </a:r>
            <a:r>
              <a:rPr lang="en-US" altLang="zh-CN" sz="2000" dirty="0" smtClean="0"/>
              <a:t/>
            </a:r>
            <a:br>
              <a:rPr lang="en-US" altLang="zh-CN" sz="2000" dirty="0" smtClean="0"/>
            </a:br>
            <a:r>
              <a:rPr lang="en-US" altLang="zh-CN" sz="2000" dirty="0" smtClean="0"/>
              <a:t>2.</a:t>
            </a:r>
            <a:r>
              <a:rPr lang="zh-CN" altLang="en-US" sz="2000" dirty="0" smtClean="0"/>
              <a:t>参数的新增</a:t>
            </a:r>
            <a:r>
              <a:rPr lang="en-US" altLang="zh-CN" sz="2000" dirty="0" smtClean="0"/>
              <a:t/>
            </a:r>
            <a:br>
              <a:rPr lang="en-US" altLang="zh-CN" sz="2000" dirty="0" smtClean="0"/>
            </a:br>
            <a:r>
              <a:rPr lang="en-US" altLang="zh-CN" sz="2000" dirty="0" smtClean="0"/>
              <a:t>3.</a:t>
            </a:r>
            <a:r>
              <a:rPr lang="zh-CN" altLang="en-US" sz="2000" dirty="0" smtClean="0"/>
              <a:t>参数默认值的修改</a:t>
            </a:r>
            <a:r>
              <a:rPr lang="en-US" altLang="zh-CN" sz="2000" dirty="0" smtClean="0"/>
              <a:t/>
            </a:r>
            <a:br>
              <a:rPr lang="en-US" altLang="zh-CN" sz="2000" dirty="0" smtClean="0"/>
            </a:br>
            <a:r>
              <a:rPr lang="en-US" altLang="zh-CN" sz="2000" dirty="0" smtClean="0"/>
              <a:t>4.</a:t>
            </a:r>
            <a:r>
              <a:rPr lang="zh-CN" altLang="en-US" sz="2000" dirty="0" smtClean="0"/>
              <a:t>参数的移除</a:t>
            </a:r>
            <a:r>
              <a:rPr lang="en-US" altLang="zh-CN" sz="2000" dirty="0" smtClean="0"/>
              <a:t/>
            </a:r>
            <a:br>
              <a:rPr lang="en-US" altLang="zh-CN" sz="2000" dirty="0" smtClean="0"/>
            </a:br>
            <a:r>
              <a:rPr lang="en-US" altLang="zh-CN" sz="2000" dirty="0"/>
              <a:t/>
            </a:r>
            <a:br>
              <a:rPr lang="en-US" altLang="zh-CN" sz="2000" dirty="0"/>
            </a:br>
            <a:r>
              <a:rPr lang="zh-CN" altLang="en-US" sz="2000" dirty="0"/>
              <a:t>等等</a:t>
            </a:r>
            <a:endParaRPr lang="en-US" altLang="zh-CN" sz="20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smtClean="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solidFill>
                  <a:schemeClr val="tx1">
                    <a:lumMod val="75000"/>
                    <a:lumOff val="25000"/>
                  </a:schemeClr>
                </a:solidFill>
              </a:rPr>
              <a:t>MySQL5.6 MySQL5.7</a:t>
            </a:r>
            <a:r>
              <a:rPr lang="zh-CN" altLang="en-US" dirty="0" smtClean="0">
                <a:solidFill>
                  <a:schemeClr val="tx1">
                    <a:lumMod val="75000"/>
                    <a:lumOff val="25000"/>
                  </a:schemeClr>
                </a:solidFill>
              </a:rPr>
              <a:t>新特性</a:t>
            </a:r>
            <a:r>
              <a:rPr lang="en-US" altLang="zh-CN" dirty="0" smtClean="0">
                <a:solidFill>
                  <a:schemeClr val="tx1">
                    <a:lumMod val="75000"/>
                    <a:lumOff val="25000"/>
                  </a:schemeClr>
                </a:solidFill>
              </a:rPr>
              <a:t>:</a:t>
            </a:r>
          </a:p>
          <a:p>
            <a:endParaRPr lang="en-US" altLang="zh-CN" dirty="0" smtClean="0"/>
          </a:p>
        </p:txBody>
      </p:sp>
    </p:spTree>
    <p:extLst>
      <p:ext uri="{BB962C8B-B14F-4D97-AF65-F5344CB8AC3E}">
        <p14:creationId xmlns:p14="http://schemas.microsoft.com/office/powerpoint/2010/main" val="2102876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264473" y="1527348"/>
            <a:ext cx="938077" cy="461665"/>
          </a:xfrm>
          <a:prstGeom prst="rect">
            <a:avLst/>
          </a:prstGeom>
          <a:noFill/>
        </p:spPr>
        <p:txBody>
          <a:bodyPr wrap="none" rtlCol="0">
            <a:spAutoFit/>
          </a:bodyPr>
          <a:lstStyle/>
          <a:p>
            <a:r>
              <a:rPr lang="zh-CN" altLang="en-US" dirty="0" smtClean="0">
                <a:solidFill>
                  <a:prstClr val="black"/>
                </a:solidFill>
              </a:rPr>
              <a:t>签  到</a:t>
            </a:r>
            <a:endParaRPr lang="zh-CN" altLang="en-US" dirty="0">
              <a:solidFill>
                <a:prstClr val="black"/>
              </a:solidFill>
            </a:endParaRPr>
          </a:p>
        </p:txBody>
      </p:sp>
      <p:pic>
        <p:nvPicPr>
          <p:cNvPr id="1026" name="Picture 2" descr="C:\Users\juncong.chen\Desktop\{A7461FE3-6EA3-4656-9DE0-6CECD0139C2F}.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4761" y="2008509"/>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24532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err="1"/>
              <a:t>linux</a:t>
            </a:r>
            <a:r>
              <a:rPr lang="zh-CN" altLang="en-US" dirty="0"/>
              <a:t>上的安装方式有</a:t>
            </a:r>
            <a:r>
              <a:rPr lang="en-US" altLang="zh-CN" dirty="0"/>
              <a:t>3</a:t>
            </a:r>
            <a:r>
              <a:rPr lang="zh-CN" altLang="en-US" dirty="0"/>
              <a:t>种</a:t>
            </a:r>
            <a:br>
              <a:rPr lang="zh-CN" altLang="en-US" dirty="0"/>
            </a:br>
            <a:r>
              <a:rPr lang="en-US" altLang="zh-CN" dirty="0"/>
              <a:t>1.</a:t>
            </a:r>
            <a:r>
              <a:rPr lang="zh-CN" altLang="en-US" dirty="0"/>
              <a:t>源码安装</a:t>
            </a:r>
            <a:br>
              <a:rPr lang="zh-CN" altLang="en-US" dirty="0"/>
            </a:br>
            <a:r>
              <a:rPr lang="zh-CN" altLang="en-US" dirty="0"/>
              <a:t>最不推荐的方式，因为要</a:t>
            </a:r>
            <a:r>
              <a:rPr lang="en-US" altLang="zh-CN" dirty="0"/>
              <a:t>6G</a:t>
            </a:r>
            <a:r>
              <a:rPr lang="zh-CN" altLang="en-US" dirty="0"/>
              <a:t>的空间</a:t>
            </a:r>
            <a:br>
              <a:rPr lang="zh-CN" altLang="en-US" dirty="0"/>
            </a:br>
            <a:r>
              <a:rPr lang="zh-CN" altLang="en-US" dirty="0"/>
              <a:t>而且编译很慢</a:t>
            </a:r>
            <a:br>
              <a:rPr lang="zh-CN" altLang="en-US" dirty="0"/>
            </a:br>
            <a:r>
              <a:rPr lang="zh-CN" altLang="en-US" dirty="0"/>
              <a:t>不是很牛逼的人，自己编译装出来搞不好也没有别人提供的二进制包牛逼。</a:t>
            </a:r>
            <a:br>
              <a:rPr lang="zh-CN" altLang="en-US" dirty="0"/>
            </a:br>
            <a:r>
              <a:rPr lang="zh-CN" altLang="en-US" dirty="0"/>
              <a:t>源码安装方式适合研究和</a:t>
            </a:r>
            <a:r>
              <a:rPr lang="en-US" altLang="zh-CN" dirty="0"/>
              <a:t>debug</a:t>
            </a:r>
            <a:r>
              <a:rPr lang="zh-CN" altLang="en-US" dirty="0"/>
              <a:t>的人</a:t>
            </a:r>
            <a:br>
              <a:rPr lang="zh-CN" altLang="en-US" dirty="0"/>
            </a:br>
            <a:r>
              <a:rPr lang="zh-CN" altLang="en-US" dirty="0"/>
              <a:t/>
            </a:r>
            <a:br>
              <a:rPr lang="zh-CN" altLang="en-US" dirty="0"/>
            </a:br>
            <a:r>
              <a:rPr lang="en-US" altLang="zh-CN" dirty="0" smtClean="0"/>
              <a:t>2.RPM</a:t>
            </a:r>
            <a:r>
              <a:rPr lang="zh-CN" altLang="en-US" dirty="0"/>
              <a:t>包安装</a:t>
            </a:r>
            <a:br>
              <a:rPr lang="zh-CN" altLang="en-US" dirty="0"/>
            </a:br>
            <a:r>
              <a:rPr lang="zh-CN" altLang="en-US" dirty="0"/>
              <a:t>不太建议使用，没有多实例，没有多版本</a:t>
            </a:r>
            <a:br>
              <a:rPr lang="zh-CN" altLang="en-US" dirty="0"/>
            </a:br>
            <a:r>
              <a:rPr lang="zh-CN" altLang="en-US" dirty="0"/>
              <a:t/>
            </a:r>
            <a:br>
              <a:rPr lang="zh-CN" altLang="en-US" dirty="0"/>
            </a:br>
            <a:r>
              <a:rPr lang="en-US" altLang="zh-CN" dirty="0" smtClean="0"/>
              <a:t>3</a:t>
            </a:r>
            <a:r>
              <a:rPr lang="en-US" altLang="zh-CN" dirty="0"/>
              <a:t>.</a:t>
            </a:r>
            <a:r>
              <a:rPr lang="zh-CN" altLang="en-US" dirty="0"/>
              <a:t>二进制安装 </a:t>
            </a:r>
            <a:r>
              <a:rPr lang="en-US" altLang="zh-CN" dirty="0"/>
              <a:t>(</a:t>
            </a:r>
            <a:r>
              <a:rPr lang="zh-CN" altLang="en-US" dirty="0"/>
              <a:t>推荐</a:t>
            </a:r>
            <a:r>
              <a:rPr lang="en-US" altLang="zh-CN" dirty="0"/>
              <a:t>)</a:t>
            </a:r>
            <a:r>
              <a:rPr lang="zh-CN" altLang="en-US" dirty="0"/>
              <a:t/>
            </a:r>
            <a:br>
              <a:rPr lang="zh-CN" altLang="en-US" dirty="0"/>
            </a:br>
            <a:r>
              <a:rPr lang="zh-CN" altLang="en-US" dirty="0"/>
              <a:t/>
            </a:r>
            <a:br>
              <a:rPr lang="zh-CN" altLang="en-US" dirty="0"/>
            </a:br>
            <a:r>
              <a:rPr lang="zh-CN" altLang="en-US" dirty="0" smtClean="0"/>
              <a:t>学习</a:t>
            </a:r>
            <a:r>
              <a:rPr lang="zh-CN" altLang="en-US" dirty="0"/>
              <a:t>环境搭建</a:t>
            </a:r>
            <a:r>
              <a:rPr lang="en-US" altLang="zh-CN" dirty="0"/>
              <a:t>:</a:t>
            </a:r>
            <a:r>
              <a:rPr lang="zh-CN" altLang="en-US" dirty="0"/>
              <a:t/>
            </a:r>
            <a:br>
              <a:rPr lang="zh-CN" altLang="en-US" dirty="0"/>
            </a:br>
            <a:r>
              <a:rPr lang="en-US" altLang="zh-CN" dirty="0" smtClean="0"/>
              <a:t>#</a:t>
            </a:r>
            <a:r>
              <a:rPr lang="zh-CN" altLang="en-US" dirty="0" smtClean="0"/>
              <a:t>禁止</a:t>
            </a:r>
            <a:r>
              <a:rPr lang="en-US" altLang="zh-CN" dirty="0" err="1"/>
              <a:t>iptables</a:t>
            </a:r>
            <a:r>
              <a:rPr lang="en-US" altLang="zh-CN" dirty="0"/>
              <a:t>  :  </a:t>
            </a:r>
            <a:br>
              <a:rPr lang="en-US" altLang="zh-CN" dirty="0"/>
            </a:br>
            <a:r>
              <a:rPr lang="en-US" altLang="zh-CN" dirty="0" smtClean="0"/>
              <a:t>/</a:t>
            </a:r>
            <a:r>
              <a:rPr lang="en-US" altLang="zh-CN" dirty="0" err="1"/>
              <a:t>etc</a:t>
            </a:r>
            <a:r>
              <a:rPr lang="en-US" altLang="zh-CN" dirty="0"/>
              <a:t>/</a:t>
            </a:r>
            <a:r>
              <a:rPr lang="en-US" altLang="zh-CN" dirty="0" err="1"/>
              <a:t>init.d</a:t>
            </a:r>
            <a:r>
              <a:rPr lang="en-US" altLang="zh-CN" dirty="0"/>
              <a:t>/</a:t>
            </a:r>
            <a:r>
              <a:rPr lang="en-US" altLang="zh-CN" dirty="0" err="1"/>
              <a:t>iptables</a:t>
            </a:r>
            <a:r>
              <a:rPr lang="en-US" altLang="zh-CN" dirty="0"/>
              <a:t> stop</a:t>
            </a:r>
            <a:br>
              <a:rPr lang="en-US" altLang="zh-CN" dirty="0"/>
            </a:br>
            <a:r>
              <a:rPr lang="en-US" altLang="zh-CN" dirty="0" err="1" smtClean="0"/>
              <a:t>chkconfig</a:t>
            </a:r>
            <a:r>
              <a:rPr lang="en-US" altLang="zh-CN" dirty="0"/>
              <a:t> --del </a:t>
            </a:r>
            <a:r>
              <a:rPr lang="en-US" altLang="zh-CN" dirty="0" err="1"/>
              <a:t>iptables</a:t>
            </a:r>
            <a:r>
              <a:rPr lang="en-US" altLang="zh-CN" dirty="0"/>
              <a:t/>
            </a:r>
            <a:br>
              <a:rPr lang="en-US" altLang="zh-CN" dirty="0"/>
            </a:br>
            <a:r>
              <a:rPr lang="en-US" altLang="zh-CN" dirty="0" smtClean="0"/>
              <a:t>#</a:t>
            </a:r>
            <a:r>
              <a:rPr lang="zh-CN" altLang="en-US" dirty="0" smtClean="0"/>
              <a:t>禁止</a:t>
            </a:r>
            <a:r>
              <a:rPr lang="zh-CN" altLang="en-US" dirty="0"/>
              <a:t> </a:t>
            </a:r>
            <a:r>
              <a:rPr lang="en-US" altLang="zh-CN" dirty="0" err="1"/>
              <a:t>selinux</a:t>
            </a:r>
            <a:r>
              <a:rPr lang="en-US" altLang="zh-CN" dirty="0"/>
              <a:t/>
            </a:r>
            <a:br>
              <a:rPr lang="en-US" altLang="zh-CN" dirty="0"/>
            </a:br>
            <a:r>
              <a:rPr lang="en-US" altLang="zh-CN" dirty="0" err="1" smtClean="0"/>
              <a:t>getenforce</a:t>
            </a:r>
            <a:r>
              <a:rPr lang="en-US" altLang="zh-CN" dirty="0"/>
              <a:t> 0</a:t>
            </a:r>
            <a:br>
              <a:rPr lang="en-US" altLang="zh-CN" dirty="0"/>
            </a:br>
            <a:r>
              <a:rPr lang="en-US" altLang="zh-CN" dirty="0" smtClean="0"/>
              <a:t>vim</a:t>
            </a:r>
            <a:r>
              <a:rPr lang="en-US" altLang="zh-CN" dirty="0"/>
              <a:t> /</a:t>
            </a:r>
            <a:r>
              <a:rPr lang="en-US" altLang="zh-CN" dirty="0" err="1"/>
              <a:t>etc</a:t>
            </a:r>
            <a:r>
              <a:rPr lang="en-US" altLang="zh-CN" dirty="0"/>
              <a:t>/</a:t>
            </a:r>
            <a:r>
              <a:rPr lang="en-US" altLang="zh-CN" dirty="0" err="1"/>
              <a:t>sysconfig</a:t>
            </a:r>
            <a:r>
              <a:rPr lang="en-US" altLang="zh-CN" dirty="0"/>
              <a:t>/</a:t>
            </a:r>
            <a:r>
              <a:rPr lang="en-US" altLang="zh-CN" dirty="0" err="1"/>
              <a:t>selinux</a:t>
            </a:r>
            <a:r>
              <a:rPr lang="en-US" altLang="zh-CN" dirty="0"/>
              <a:t/>
            </a:r>
            <a:br>
              <a:rPr lang="en-US" altLang="zh-CN" dirty="0"/>
            </a:br>
            <a:r>
              <a:rPr lang="zh-CN" altLang="en-US" dirty="0"/>
              <a:t>把</a:t>
            </a:r>
            <a:r>
              <a:rPr lang="en-US" altLang="zh-CN" dirty="0"/>
              <a:t>SELINUX=enforcing </a:t>
            </a:r>
            <a:r>
              <a:rPr lang="zh-CN" altLang="en-US" dirty="0"/>
              <a:t>替换为：</a:t>
            </a:r>
            <a:br>
              <a:rPr lang="zh-CN" altLang="en-US" dirty="0"/>
            </a:br>
            <a:r>
              <a:rPr lang="en-US" altLang="zh-CN" dirty="0"/>
              <a:t>SELINUX=disabled</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Linux</a:t>
            </a:r>
            <a:r>
              <a:rPr lang="zh-CN" altLang="en-US" dirty="0" smtClean="0"/>
              <a:t>上开始你的</a:t>
            </a:r>
            <a:r>
              <a:rPr lang="en-US" altLang="zh-CN" dirty="0" smtClean="0"/>
              <a:t>MySQL</a:t>
            </a:r>
            <a:r>
              <a:rPr lang="zh-CN" altLang="en-US" dirty="0" smtClean="0"/>
              <a:t>之路</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smtClean="0">
                <a:solidFill>
                  <a:schemeClr val="tx1">
                    <a:lumMod val="75000"/>
                    <a:lumOff val="25000"/>
                  </a:schemeClr>
                </a:solidFill>
              </a:rPr>
              <a:t>官方网站</a:t>
            </a:r>
            <a:r>
              <a:rPr lang="en-US" altLang="zh-CN" dirty="0" smtClean="0">
                <a:solidFill>
                  <a:schemeClr val="tx1">
                    <a:lumMod val="75000"/>
                    <a:lumOff val="25000"/>
                  </a:schemeClr>
                </a:solidFill>
              </a:rPr>
              <a:t>:   http://www.mysql.com</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的下载</a:t>
            </a:r>
            <a:endParaRPr lang="en-US" altLang="zh-CN" dirty="0" smtClean="0"/>
          </a:p>
          <a:p>
            <a:endParaRPr lang="en-US" altLang="zh-CN" dirty="0" smtClean="0"/>
          </a:p>
          <a:p>
            <a:endParaRPr lang="en-US" altLang="zh-CN" dirty="0"/>
          </a:p>
          <a:p>
            <a:endParaRPr lang="en-US" altLang="zh-CN" dirty="0" smtClean="0"/>
          </a:p>
          <a:p>
            <a:endParaRPr lang="en-US" altLang="zh-CN" dirty="0"/>
          </a:p>
          <a:p>
            <a:endParaRPr lang="en-US" altLang="zh-CN" dirty="0"/>
          </a:p>
          <a:p>
            <a:endParaRPr lang="en-US" altLang="zh-CN" dirty="0" smtClean="0"/>
          </a:p>
          <a:p>
            <a:endParaRPr lang="en-US" altLang="zh-CN" dirty="0" smtClean="0"/>
          </a:p>
          <a:p>
            <a:endParaRPr lang="zh-CN" alt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9897" y="1872580"/>
            <a:ext cx="5896899" cy="2952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5447" y="1272294"/>
            <a:ext cx="6951662" cy="415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4193" y="4536876"/>
            <a:ext cx="5184576" cy="2883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右箭头 2"/>
          <p:cNvSpPr/>
          <p:nvPr/>
        </p:nvSpPr>
        <p:spPr>
          <a:xfrm>
            <a:off x="6026243" y="1872580"/>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左箭头 3"/>
          <p:cNvSpPr/>
          <p:nvPr/>
        </p:nvSpPr>
        <p:spPr>
          <a:xfrm>
            <a:off x="8532725" y="5209170"/>
            <a:ext cx="792088" cy="43204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smtClean="0">
                <a:solidFill>
                  <a:schemeClr val="tx1">
                    <a:lumMod val="75000"/>
                    <a:lumOff val="25000"/>
                  </a:schemeClr>
                </a:solidFill>
              </a:rPr>
              <a:t>连接层、</a:t>
            </a:r>
            <a:r>
              <a:rPr lang="en-US" altLang="zh-CN" dirty="0" smtClean="0">
                <a:solidFill>
                  <a:schemeClr val="tx1">
                    <a:lumMod val="75000"/>
                    <a:lumOff val="25000"/>
                  </a:schemeClr>
                </a:solidFill>
              </a:rPr>
              <a:t>SQL</a:t>
            </a:r>
            <a:r>
              <a:rPr lang="zh-CN" altLang="en-US" dirty="0" smtClean="0">
                <a:solidFill>
                  <a:schemeClr val="tx1">
                    <a:lumMod val="75000"/>
                    <a:lumOff val="25000"/>
                  </a:schemeClr>
                </a:solidFill>
              </a:rPr>
              <a:t>层、存储层</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 Server</a:t>
            </a:r>
            <a:r>
              <a:rPr lang="zh-CN" altLang="en-US" dirty="0" smtClean="0"/>
              <a:t>系统结构</a:t>
            </a:r>
            <a:endParaRPr lang="zh-CN" altLang="en-US" dirty="0"/>
          </a:p>
        </p:txBody>
      </p:sp>
      <p:pic>
        <p:nvPicPr>
          <p:cNvPr id="4100" name="Picture 4" descr="C:\Users\fander\AppData\Local\YNote\data\cjc44020@126.com\dc6470c60e5e41958cd08271f69401da\q9j4i4oetxxb.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0097" y="1704384"/>
            <a:ext cx="7560840" cy="56706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a:t>MySQL5.5</a:t>
            </a:r>
            <a:r>
              <a:rPr lang="zh-CN" altLang="en-US" dirty="0"/>
              <a:t>以后默认使用</a:t>
            </a:r>
            <a:r>
              <a:rPr lang="en-US" altLang="zh-CN" dirty="0" err="1"/>
              <a:t>InnoDB</a:t>
            </a:r>
            <a:r>
              <a:rPr lang="zh-CN" altLang="en-US" dirty="0"/>
              <a:t>存储</a:t>
            </a:r>
            <a:r>
              <a:rPr lang="zh-CN" altLang="en-US" dirty="0" smtClean="0"/>
              <a:t>引擎，之前默认的存储引擎使用的</a:t>
            </a:r>
            <a:r>
              <a:rPr lang="en-US" altLang="zh-CN" dirty="0" err="1" smtClean="0"/>
              <a:t>MyISAM</a:t>
            </a:r>
            <a:r>
              <a:rPr lang="zh-CN" altLang="en-US" dirty="0" smtClean="0"/>
              <a:t>。</a:t>
            </a:r>
            <a:r>
              <a:rPr lang="en-US" altLang="zh-CN" dirty="0" smtClean="0"/>
              <a:t/>
            </a:r>
            <a:br>
              <a:rPr lang="en-US" altLang="zh-CN" dirty="0" smtClean="0"/>
            </a:br>
            <a:r>
              <a:rPr lang="zh-CN" altLang="en-US" dirty="0" smtClean="0"/>
              <a:t>有消息显示，</a:t>
            </a:r>
            <a:r>
              <a:rPr lang="en-US" altLang="zh-CN" dirty="0" smtClean="0"/>
              <a:t>MySQL8.0</a:t>
            </a:r>
            <a:r>
              <a:rPr lang="zh-CN" altLang="en-US" dirty="0" smtClean="0"/>
              <a:t>后会取消</a:t>
            </a:r>
            <a:r>
              <a:rPr lang="en-US" altLang="zh-CN" dirty="0" err="1" smtClean="0"/>
              <a:t>MyISAM</a:t>
            </a:r>
            <a:r>
              <a:rPr lang="zh-CN" altLang="en-US" dirty="0" smtClean="0"/>
              <a:t>存储引擎。   推荐书籍</a:t>
            </a:r>
            <a:r>
              <a:rPr lang="en-US" altLang="zh-CN" dirty="0" smtClean="0"/>
              <a:t>《MySQL</a:t>
            </a:r>
            <a:r>
              <a:rPr lang="zh-CN" altLang="en-US" dirty="0"/>
              <a:t>技术内幕</a:t>
            </a:r>
            <a:r>
              <a:rPr lang="en-US" altLang="zh-CN" dirty="0"/>
              <a:t>:</a:t>
            </a:r>
            <a:r>
              <a:rPr lang="en-US" altLang="zh-CN" dirty="0" err="1"/>
              <a:t>InnoDB</a:t>
            </a:r>
            <a:r>
              <a:rPr lang="zh-CN" altLang="en-US" dirty="0"/>
              <a:t>存储</a:t>
            </a:r>
            <a:r>
              <a:rPr lang="zh-CN" altLang="en-US" dirty="0" smtClean="0"/>
              <a:t>引擎</a:t>
            </a:r>
            <a:r>
              <a:rPr lang="en-US" altLang="zh-CN" dirty="0"/>
              <a:t>》</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的插件式存储引擎</a:t>
            </a:r>
            <a:endParaRPr lang="zh-CN" altLang="en-US" dirty="0"/>
          </a:p>
        </p:txBody>
      </p:sp>
      <p:pic>
        <p:nvPicPr>
          <p:cNvPr id="5121" name="Picture 1" descr="C:\Users\fander\AppData\Local\YNote\data\cjc44020@126.com\0f502ac5369d46aab5182336f2365e8c\gos_rln~{62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96121" y="2130256"/>
            <a:ext cx="8169292" cy="5083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655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nn-NO" altLang="zh-CN" u="sng" dirty="0">
                <a:hlinkClick r:id="rId2"/>
              </a:rPr>
              <a:t>https://zhidao.baidu.com/question/367827651.html</a:t>
            </a:r>
            <a:r>
              <a:rPr lang="nn-NO" altLang="zh-CN" dirty="0"/>
              <a:t> #</a:t>
            </a:r>
            <a:r>
              <a:rPr lang="zh-CN" altLang="nn-NO" dirty="0"/>
              <a:t>二进制包</a:t>
            </a:r>
            <a:br>
              <a:rPr lang="zh-CN" altLang="nn-NO" dirty="0"/>
            </a:br>
            <a:r>
              <a:rPr lang="nn-NO" altLang="zh-CN" u="sng" dirty="0">
                <a:hlinkClick r:id="rId3"/>
              </a:rPr>
              <a:t>http://blog.csdn.net/shandianling/article/details/8144578</a:t>
            </a:r>
            <a:r>
              <a:rPr lang="nn-NO" altLang="zh-CN" dirty="0"/>
              <a:t> #</a:t>
            </a:r>
            <a:r>
              <a:rPr lang="nn-NO" altLang="zh-CN" dirty="0" smtClean="0"/>
              <a:t>rpm/yum</a:t>
            </a:r>
            <a:br>
              <a:rPr lang="nn-NO" altLang="zh-CN" dirty="0" smtClean="0"/>
            </a:br>
            <a:r>
              <a:rPr lang="nn-NO" altLang="zh-CN" dirty="0"/>
              <a:t/>
            </a:r>
            <a:br>
              <a:rPr lang="nn-NO" altLang="zh-CN" dirty="0"/>
            </a:br>
            <a:r>
              <a:rPr lang="nn-NO" altLang="zh-CN" dirty="0"/>
              <a:t/>
            </a:r>
            <a:br>
              <a:rPr lang="nn-NO" altLang="zh-CN" dirty="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的目录结构</a:t>
            </a:r>
            <a:endParaRPr lang="zh-CN" altLang="en-US" dirty="0"/>
          </a:p>
        </p:txBody>
      </p:sp>
      <p:graphicFrame>
        <p:nvGraphicFramePr>
          <p:cNvPr id="2" name="表格 1"/>
          <p:cNvGraphicFramePr>
            <a:graphicFrameLocks noGrp="1"/>
          </p:cNvGraphicFramePr>
          <p:nvPr>
            <p:extLst>
              <p:ext uri="{D42A27DB-BD31-4B8C-83A1-F6EECF244321}">
                <p14:modId xmlns:p14="http://schemas.microsoft.com/office/powerpoint/2010/main" val="2231151979"/>
              </p:ext>
            </p:extLst>
          </p:nvPr>
        </p:nvGraphicFramePr>
        <p:xfrm>
          <a:off x="863872" y="2880692"/>
          <a:ext cx="9001002" cy="3729610"/>
        </p:xfrm>
        <a:graphic>
          <a:graphicData uri="http://schemas.openxmlformats.org/drawingml/2006/table">
            <a:tbl>
              <a:tblPr/>
              <a:tblGrid>
                <a:gridCol w="4500501">
                  <a:extLst>
                    <a:ext uri="{9D8B030D-6E8A-4147-A177-3AD203B41FA5}">
                      <a16:colId xmlns:a16="http://schemas.microsoft.com/office/drawing/2014/main" xmlns="" val="1773904008"/>
                    </a:ext>
                  </a:extLst>
                </a:gridCol>
                <a:gridCol w="4500501">
                  <a:extLst>
                    <a:ext uri="{9D8B030D-6E8A-4147-A177-3AD203B41FA5}">
                      <a16:colId xmlns:a16="http://schemas.microsoft.com/office/drawing/2014/main" xmlns="" val="1698751117"/>
                    </a:ext>
                  </a:extLst>
                </a:gridCol>
              </a:tblGrid>
              <a:tr h="372961">
                <a:tc>
                  <a:txBody>
                    <a:bodyPr/>
                    <a:lstStyle/>
                    <a:p>
                      <a:pPr algn="l" fontAlgn="t"/>
                      <a:r>
                        <a:rPr lang="zh-CN" altLang="en-US" sz="2400" b="1">
                          <a:solidFill>
                            <a:srgbClr val="666666"/>
                          </a:solidFill>
                          <a:effectLst/>
                          <a:latin typeface="SimSun" panose="02010600030101010101" pitchFamily="2" charset="-122"/>
                          <a:ea typeface="SimSun" panose="02010600030101010101" pitchFamily="2" charset="-122"/>
                        </a:rPr>
                        <a:t>初始化</a:t>
                      </a:r>
                    </a:p>
                  </a:txBody>
                  <a:tcPr marL="0" marR="0" marT="0" marB="0">
                    <a:lnL>
                      <a:noFill/>
                    </a:lnL>
                    <a:lnR>
                      <a:noFill/>
                    </a:lnR>
                    <a:lnT>
                      <a:noFill/>
                    </a:lnT>
                    <a:lnB>
                      <a:noFill/>
                    </a:lnB>
                  </a:tcPr>
                </a:tc>
                <a:tc>
                  <a:txBody>
                    <a:bodyPr/>
                    <a:lstStyle/>
                    <a:p>
                      <a:pPr algn="l" fontAlgn="t"/>
                      <a:r>
                        <a:rPr lang="en-US" sz="2400" b="1">
                          <a:solidFill>
                            <a:srgbClr val="666666"/>
                          </a:solidFill>
                          <a:effectLst/>
                          <a:latin typeface="SimSun" panose="02010600030101010101" pitchFamily="2" charset="-122"/>
                          <a:ea typeface="SimSun" panose="02010600030101010101" pitchFamily="2" charset="-122"/>
                        </a:rPr>
                        <a:t>Contents of Directory</a:t>
                      </a:r>
                    </a:p>
                  </a:txBody>
                  <a:tcPr marL="0" marR="0" marT="0" marB="0">
                    <a:lnL>
                      <a:noFill/>
                    </a:lnL>
                    <a:lnR>
                      <a:noFill/>
                    </a:lnR>
                    <a:lnT>
                      <a:noFill/>
                    </a:lnT>
                    <a:lnB>
                      <a:noFill/>
                    </a:lnB>
                  </a:tcPr>
                </a:tc>
                <a:extLst>
                  <a:ext uri="{0D108BD9-81ED-4DB2-BD59-A6C34878D82A}">
                    <a16:rowId xmlns:a16="http://schemas.microsoft.com/office/drawing/2014/main" xmlns="" val="2404931320"/>
                  </a:ext>
                </a:extLst>
              </a:tr>
              <a:tr h="745922">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bin</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Client programs and the mysqld server</a:t>
                      </a:r>
                    </a:p>
                  </a:txBody>
                  <a:tcPr marL="0" marR="0" marT="0" marB="0">
                    <a:lnL>
                      <a:noFill/>
                    </a:lnL>
                    <a:lnR>
                      <a:noFill/>
                    </a:lnR>
                    <a:lnT>
                      <a:noFill/>
                    </a:lnT>
                    <a:lnB>
                      <a:noFill/>
                    </a:lnB>
                  </a:tcPr>
                </a:tc>
                <a:extLst>
                  <a:ext uri="{0D108BD9-81ED-4DB2-BD59-A6C34878D82A}">
                    <a16:rowId xmlns:a16="http://schemas.microsoft.com/office/drawing/2014/main" xmlns="" val="4033334429"/>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data</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Log files, databases</a:t>
                      </a:r>
                    </a:p>
                  </a:txBody>
                  <a:tcPr marL="0" marR="0" marT="0" marB="0">
                    <a:lnL>
                      <a:noFill/>
                    </a:lnL>
                    <a:lnR>
                      <a:noFill/>
                    </a:lnR>
                    <a:lnT>
                      <a:noFill/>
                    </a:lnT>
                    <a:lnB>
                      <a:noFill/>
                    </a:lnB>
                  </a:tcPr>
                </a:tc>
                <a:extLst>
                  <a:ext uri="{0D108BD9-81ED-4DB2-BD59-A6C34878D82A}">
                    <a16:rowId xmlns:a16="http://schemas.microsoft.com/office/drawing/2014/main" xmlns="" val="1143807019"/>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Docs</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Documentation</a:t>
                      </a:r>
                    </a:p>
                  </a:txBody>
                  <a:tcPr marL="0" marR="0" marT="0" marB="0">
                    <a:lnL>
                      <a:noFill/>
                    </a:lnL>
                    <a:lnR>
                      <a:noFill/>
                    </a:lnR>
                    <a:lnT>
                      <a:noFill/>
                    </a:lnT>
                    <a:lnB>
                      <a:noFill/>
                    </a:lnB>
                  </a:tcPr>
                </a:tc>
                <a:extLst>
                  <a:ext uri="{0D108BD9-81ED-4DB2-BD59-A6C34878D82A}">
                    <a16:rowId xmlns:a16="http://schemas.microsoft.com/office/drawing/2014/main" xmlns="" val="2644747703"/>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examples</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Example programs and scripts</a:t>
                      </a:r>
                    </a:p>
                  </a:txBody>
                  <a:tcPr marL="0" marR="0" marT="0" marB="0">
                    <a:lnL>
                      <a:noFill/>
                    </a:lnL>
                    <a:lnR>
                      <a:noFill/>
                    </a:lnR>
                    <a:lnT>
                      <a:noFill/>
                    </a:lnT>
                    <a:lnB>
                      <a:noFill/>
                    </a:lnB>
                  </a:tcPr>
                </a:tc>
                <a:extLst>
                  <a:ext uri="{0D108BD9-81ED-4DB2-BD59-A6C34878D82A}">
                    <a16:rowId xmlns:a16="http://schemas.microsoft.com/office/drawing/2014/main" xmlns="" val="371816794"/>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include</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Include (header) files</a:t>
                      </a:r>
                    </a:p>
                  </a:txBody>
                  <a:tcPr marL="0" marR="0" marT="0" marB="0">
                    <a:lnL>
                      <a:noFill/>
                    </a:lnL>
                    <a:lnR>
                      <a:noFill/>
                    </a:lnR>
                    <a:lnT>
                      <a:noFill/>
                    </a:lnT>
                    <a:lnB>
                      <a:noFill/>
                    </a:lnB>
                  </a:tcPr>
                </a:tc>
                <a:extLst>
                  <a:ext uri="{0D108BD9-81ED-4DB2-BD59-A6C34878D82A}">
                    <a16:rowId xmlns:a16="http://schemas.microsoft.com/office/drawing/2014/main" xmlns="" val="2135569152"/>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lib</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Libraries</a:t>
                      </a:r>
                    </a:p>
                  </a:txBody>
                  <a:tcPr marL="0" marR="0" marT="0" marB="0">
                    <a:lnL>
                      <a:noFill/>
                    </a:lnL>
                    <a:lnR>
                      <a:noFill/>
                    </a:lnR>
                    <a:lnT>
                      <a:noFill/>
                    </a:lnT>
                    <a:lnB>
                      <a:noFill/>
                    </a:lnB>
                  </a:tcPr>
                </a:tc>
                <a:extLst>
                  <a:ext uri="{0D108BD9-81ED-4DB2-BD59-A6C34878D82A}">
                    <a16:rowId xmlns:a16="http://schemas.microsoft.com/office/drawing/2014/main" xmlns="" val="561121805"/>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scripts</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Utility scripts</a:t>
                      </a:r>
                    </a:p>
                  </a:txBody>
                  <a:tcPr marL="0" marR="0" marT="0" marB="0">
                    <a:lnL>
                      <a:noFill/>
                    </a:lnL>
                    <a:lnR>
                      <a:noFill/>
                    </a:lnR>
                    <a:lnT>
                      <a:noFill/>
                    </a:lnT>
                    <a:lnB>
                      <a:noFill/>
                    </a:lnB>
                  </a:tcPr>
                </a:tc>
                <a:extLst>
                  <a:ext uri="{0D108BD9-81ED-4DB2-BD59-A6C34878D82A}">
                    <a16:rowId xmlns:a16="http://schemas.microsoft.com/office/drawing/2014/main" xmlns="" val="896890127"/>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share</a:t>
                      </a:r>
                    </a:p>
                  </a:txBody>
                  <a:tcPr marL="0" marR="0" marT="0" marB="0">
                    <a:lnL>
                      <a:noFill/>
                    </a:lnL>
                    <a:lnR>
                      <a:noFill/>
                    </a:lnR>
                    <a:lnT>
                      <a:noFill/>
                    </a:lnT>
                    <a:lnB>
                      <a:noFill/>
                    </a:lnB>
                  </a:tcPr>
                </a:tc>
                <a:tc>
                  <a:txBody>
                    <a:bodyPr/>
                    <a:lstStyle/>
                    <a:p>
                      <a:pPr algn="l" fontAlgn="t"/>
                      <a:r>
                        <a:rPr lang="en-US" sz="2400" dirty="0">
                          <a:solidFill>
                            <a:srgbClr val="666666"/>
                          </a:solidFill>
                          <a:effectLst/>
                          <a:latin typeface="SimSun" panose="02010600030101010101" pitchFamily="2" charset="-122"/>
                          <a:ea typeface="SimSun" panose="02010600030101010101" pitchFamily="2" charset="-122"/>
                        </a:rPr>
                        <a:t>Error message files</a:t>
                      </a:r>
                    </a:p>
                  </a:txBody>
                  <a:tcPr marL="0" marR="0" marT="0" marB="0">
                    <a:lnL>
                      <a:noFill/>
                    </a:lnL>
                    <a:lnR>
                      <a:noFill/>
                    </a:lnR>
                    <a:lnT>
                      <a:noFill/>
                    </a:lnT>
                    <a:lnB>
                      <a:noFill/>
                    </a:lnB>
                  </a:tcPr>
                </a:tc>
                <a:extLst>
                  <a:ext uri="{0D108BD9-81ED-4DB2-BD59-A6C34878D82A}">
                    <a16:rowId xmlns:a16="http://schemas.microsoft.com/office/drawing/2014/main" xmlns="" val="3663864039"/>
                  </a:ext>
                </a:extLst>
              </a:tr>
            </a:tbl>
          </a:graphicData>
        </a:graphic>
      </p:graphicFrame>
    </p:spTree>
    <p:extLst>
      <p:ext uri="{BB962C8B-B14F-4D97-AF65-F5344CB8AC3E}">
        <p14:creationId xmlns:p14="http://schemas.microsoft.com/office/powerpoint/2010/main" val="1231921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nn-NO" altLang="zh-CN" dirty="0" smtClean="0"/>
              <a:t/>
            </a:r>
            <a:br>
              <a:rPr lang="nn-NO" altLang="zh-CN" dirty="0" smtClean="0"/>
            </a:br>
            <a:r>
              <a:rPr lang="nn-NO" altLang="zh-CN" dirty="0"/>
              <a:t/>
            </a:r>
            <a:br>
              <a:rPr lang="nn-NO" altLang="zh-CN" dirty="0"/>
            </a:br>
            <a:r>
              <a:rPr lang="nn-NO" altLang="zh-CN" dirty="0"/>
              <a:t/>
            </a:r>
            <a:br>
              <a:rPr lang="nn-NO" altLang="zh-CN" dirty="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的目录结构</a:t>
            </a:r>
            <a:endParaRPr lang="zh-CN" altLang="en-US" dirty="0"/>
          </a:p>
        </p:txBody>
      </p:sp>
      <p:pic>
        <p:nvPicPr>
          <p:cNvPr id="3075" name="Picture 3" descr="C:\Users\fander\AppData\Local\YNote\data\cjc44020@126.com\ea1c55e8550848f1b46ce27435241d10\clipbo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4033" y="1671567"/>
            <a:ext cx="5924550" cy="1952625"/>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04273" y="3816796"/>
            <a:ext cx="11449272" cy="1569660"/>
          </a:xfrm>
          <a:prstGeom prst="rect">
            <a:avLst/>
          </a:prstGeom>
          <a:noFill/>
        </p:spPr>
        <p:txBody>
          <a:bodyPr wrap="square" rtlCol="0">
            <a:spAutoFit/>
          </a:bodyPr>
          <a:lstStyle/>
          <a:p>
            <a:r>
              <a:rPr lang="en-US" altLang="zh-CN" dirty="0" smtClean="0"/>
              <a:t>1.ib_logfile </a:t>
            </a:r>
            <a:r>
              <a:rPr lang="zh-CN" altLang="en-US" dirty="0"/>
              <a:t>是</a:t>
            </a:r>
            <a:r>
              <a:rPr lang="en-US" altLang="zh-CN" dirty="0" err="1"/>
              <a:t>innodb</a:t>
            </a:r>
            <a:r>
              <a:rPr lang="zh-CN" altLang="en-US" dirty="0"/>
              <a:t>存储引擎的事务日志或称</a:t>
            </a:r>
            <a:r>
              <a:rPr lang="en-US" altLang="zh-CN" dirty="0"/>
              <a:t>redo log</a:t>
            </a:r>
          </a:p>
          <a:p>
            <a:r>
              <a:rPr lang="zh-CN" altLang="en-US" dirty="0" smtClean="0"/>
              <a:t>用于</a:t>
            </a:r>
            <a:r>
              <a:rPr lang="en-US" altLang="zh-CN" dirty="0" smtClean="0"/>
              <a:t>MySQL</a:t>
            </a:r>
            <a:r>
              <a:rPr lang="zh-CN" altLang="en-US" dirty="0" smtClean="0"/>
              <a:t>多版本控制</a:t>
            </a:r>
            <a:r>
              <a:rPr lang="en-US" altLang="zh-CN" dirty="0" smtClean="0"/>
              <a:t>(MVCC)</a:t>
            </a:r>
          </a:p>
          <a:p>
            <a:r>
              <a:rPr lang="en-US" altLang="zh-CN" dirty="0" smtClean="0"/>
              <a:t>2.ibdata1</a:t>
            </a:r>
            <a:endParaRPr lang="zh-CN" altLang="en-US" dirty="0"/>
          </a:p>
          <a:p>
            <a:endParaRPr lang="zh-CN" altLang="en-US" dirty="0"/>
          </a:p>
        </p:txBody>
      </p:sp>
      <p:pic>
        <p:nvPicPr>
          <p:cNvPr id="5" name="图片 4"/>
          <p:cNvPicPr>
            <a:picLocks noChangeAspect="1"/>
          </p:cNvPicPr>
          <p:nvPr/>
        </p:nvPicPr>
        <p:blipFill>
          <a:blip r:embed="rId3"/>
          <a:stretch>
            <a:fillRect/>
          </a:stretch>
        </p:blipFill>
        <p:spPr>
          <a:xfrm>
            <a:off x="2304033" y="4636203"/>
            <a:ext cx="4608512" cy="2432866"/>
          </a:xfrm>
          <a:prstGeom prst="rect">
            <a:avLst/>
          </a:prstGeom>
        </p:spPr>
      </p:pic>
    </p:spTree>
    <p:extLst>
      <p:ext uri="{BB962C8B-B14F-4D97-AF65-F5344CB8AC3E}">
        <p14:creationId xmlns:p14="http://schemas.microsoft.com/office/powerpoint/2010/main" val="3998669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a:solidFill>
                  <a:schemeClr val="tx1">
                    <a:lumMod val="75000"/>
                    <a:lumOff val="25000"/>
                  </a:schemeClr>
                </a:solidFill>
              </a:rPr>
              <a:t>见“单实例安装笔记</a:t>
            </a:r>
            <a:r>
              <a:rPr lang="en-US" altLang="zh-CN" dirty="0">
                <a:solidFill>
                  <a:schemeClr val="tx1">
                    <a:lumMod val="75000"/>
                    <a:lumOff val="25000"/>
                  </a:schemeClr>
                </a:solidFill>
              </a:rPr>
              <a:t>.txt</a:t>
            </a:r>
            <a:r>
              <a:rPr lang="zh-CN" altLang="en-US" dirty="0" smtClean="0">
                <a:solidFill>
                  <a:schemeClr val="tx1">
                    <a:lumMod val="75000"/>
                    <a:lumOff val="25000"/>
                  </a:schemeClr>
                </a:solidFill>
              </a:rPr>
              <a:t>”</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Linux</a:t>
            </a:r>
            <a:r>
              <a:rPr lang="zh-CN" altLang="en-US" dirty="0" smtClean="0"/>
              <a:t>上安装</a:t>
            </a:r>
            <a:r>
              <a:rPr lang="en-US" altLang="zh-CN" dirty="0" smtClean="0"/>
              <a:t>MySQL</a:t>
            </a:r>
            <a:endParaRPr lang="zh-CN" altLang="en-US" dirty="0"/>
          </a:p>
        </p:txBody>
      </p:sp>
    </p:spTree>
    <p:extLst>
      <p:ext uri="{BB962C8B-B14F-4D97-AF65-F5344CB8AC3E}">
        <p14:creationId xmlns:p14="http://schemas.microsoft.com/office/powerpoint/2010/main" val="2821265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solidFill>
                  <a:schemeClr val="tx1">
                    <a:lumMod val="75000"/>
                    <a:lumOff val="25000"/>
                  </a:schemeClr>
                </a:solidFill>
              </a:rPr>
              <a:t>Windows</a:t>
            </a:r>
            <a:r>
              <a:rPr lang="zh-CN" altLang="en-US" dirty="0" smtClean="0">
                <a:solidFill>
                  <a:schemeClr val="tx1">
                    <a:lumMod val="75000"/>
                    <a:lumOff val="25000"/>
                  </a:schemeClr>
                </a:solidFill>
              </a:rPr>
              <a:t>安装</a:t>
            </a:r>
            <a:r>
              <a:rPr lang="en-US" altLang="zh-CN" dirty="0" smtClean="0">
                <a:solidFill>
                  <a:schemeClr val="tx1">
                    <a:lumMod val="75000"/>
                    <a:lumOff val="25000"/>
                  </a:schemeClr>
                </a:solidFill>
              </a:rPr>
              <a:t>mysql5.7.17  </a:t>
            </a:r>
            <a:r>
              <a:rPr lang="zh-CN" altLang="en-US" dirty="0" smtClean="0">
                <a:solidFill>
                  <a:schemeClr val="tx1">
                    <a:lumMod val="75000"/>
                    <a:lumOff val="25000"/>
                  </a:schemeClr>
                </a:solidFill>
              </a:rPr>
              <a:t>安装版</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smtClean="0">
                <a:solidFill>
                  <a:schemeClr val="tx1">
                    <a:lumMod val="75000"/>
                    <a:lumOff val="25000"/>
                  </a:schemeClr>
                </a:solidFill>
              </a:rPr>
              <a:t>下一步，下一步，下一步</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a:solidFill>
                  <a:schemeClr val="tx1">
                    <a:lumMod val="75000"/>
                    <a:lumOff val="25000"/>
                  </a:schemeClr>
                </a:solidFill>
              </a:rPr>
              <a:t/>
            </a:r>
            <a:br>
              <a:rPr lang="en-US" altLang="zh-CN" dirty="0">
                <a:solidFill>
                  <a:schemeClr val="tx1">
                    <a:lumMod val="75000"/>
                    <a:lumOff val="25000"/>
                  </a:schemeClr>
                </a:solidFill>
              </a:rPr>
            </a:br>
            <a:r>
              <a:rPr lang="en-US" altLang="zh-CN" dirty="0" smtClean="0">
                <a:solidFill>
                  <a:srgbClr val="FF0000"/>
                </a:solidFill>
              </a:rPr>
              <a:t>troubleshoot</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smtClean="0">
                <a:solidFill>
                  <a:schemeClr val="tx1">
                    <a:lumMod val="75000"/>
                    <a:lumOff val="25000"/>
                  </a:schemeClr>
                </a:solidFill>
              </a:rPr>
              <a:t>卸载数据库后，重新装数据库前，要手动移除“</a:t>
            </a:r>
            <a:r>
              <a:rPr lang="en-US" altLang="zh-CN" dirty="0">
                <a:solidFill>
                  <a:schemeClr val="tx1">
                    <a:lumMod val="75000"/>
                    <a:lumOff val="25000"/>
                  </a:schemeClr>
                </a:solidFill>
              </a:rPr>
              <a:t>C:\ProgramData\MySQL\MySQL Server 5.7\Data</a:t>
            </a:r>
            <a:r>
              <a:rPr lang="zh-CN" altLang="en-US" dirty="0" smtClean="0">
                <a:solidFill>
                  <a:schemeClr val="tx1">
                    <a:lumMod val="75000"/>
                    <a:lumOff val="25000"/>
                  </a:schemeClr>
                </a:solidFill>
              </a:rPr>
              <a:t>”目录。不是的话，会导致安装数据库失败</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a:solidFill>
                  <a:schemeClr val="tx1">
                    <a:lumMod val="75000"/>
                    <a:lumOff val="25000"/>
                  </a:schemeClr>
                </a:solidFill>
              </a:rPr>
              <a:t/>
            </a:r>
            <a:br>
              <a:rPr lang="en-US" altLang="zh-CN" dirty="0">
                <a:solidFill>
                  <a:schemeClr val="tx1">
                    <a:lumMod val="75000"/>
                    <a:lumOff val="25000"/>
                  </a:schemeClr>
                </a:solidFill>
              </a:rPr>
            </a:br>
            <a:r>
              <a:rPr lang="zh-CN" altLang="en-US" dirty="0">
                <a:solidFill>
                  <a:schemeClr val="tx1">
                    <a:lumMod val="75000"/>
                    <a:lumOff val="25000"/>
                  </a:schemeClr>
                </a:solidFill>
              </a:rPr>
              <a:t>绿色</a:t>
            </a:r>
            <a:r>
              <a:rPr lang="zh-CN" altLang="en-US" dirty="0" smtClean="0">
                <a:solidFill>
                  <a:schemeClr val="tx1">
                    <a:lumMod val="75000"/>
                    <a:lumOff val="25000"/>
                  </a:schemeClr>
                </a:solidFill>
              </a:rPr>
              <a:t>版</a:t>
            </a:r>
            <a:r>
              <a:rPr lang="en-US" altLang="zh-CN" dirty="0" smtClean="0">
                <a:solidFill>
                  <a:schemeClr val="tx1">
                    <a:lumMod val="75000"/>
                    <a:lumOff val="25000"/>
                  </a:schemeClr>
                </a:solidFill>
              </a:rPr>
              <a:t>(</a:t>
            </a:r>
            <a:r>
              <a:rPr lang="zh-CN" altLang="en-US" dirty="0" smtClean="0">
                <a:solidFill>
                  <a:schemeClr val="tx1">
                    <a:lumMod val="75000"/>
                    <a:lumOff val="25000"/>
                  </a:schemeClr>
                </a:solidFill>
              </a:rPr>
              <a:t>推荐</a:t>
            </a:r>
            <a:r>
              <a:rPr lang="en-US" altLang="zh-CN" dirty="0" smtClean="0">
                <a:solidFill>
                  <a:schemeClr val="tx1">
                    <a:lumMod val="75000"/>
                    <a:lumOff val="25000"/>
                  </a:schemeClr>
                </a:solidFill>
              </a:rPr>
              <a:t>)</a:t>
            </a:r>
            <a:br>
              <a:rPr lang="en-US" altLang="zh-CN" dirty="0" smtClean="0">
                <a:solidFill>
                  <a:schemeClr val="tx1">
                    <a:lumMod val="75000"/>
                    <a:lumOff val="25000"/>
                  </a:schemeClr>
                </a:solidFill>
              </a:rPr>
            </a:br>
            <a:r>
              <a:rPr lang="en-US" altLang="zh-CN" dirty="0">
                <a:solidFill>
                  <a:schemeClr val="tx1">
                    <a:lumMod val="75000"/>
                    <a:lumOff val="25000"/>
                  </a:schemeClr>
                </a:solidFill>
              </a:rPr>
              <a:t/>
            </a:r>
            <a:br>
              <a:rPr lang="en-US" altLang="zh-CN" dirty="0">
                <a:solidFill>
                  <a:schemeClr val="tx1">
                    <a:lumMod val="75000"/>
                    <a:lumOff val="25000"/>
                  </a:schemeClr>
                </a:solidFill>
              </a:rPr>
            </a:br>
            <a:r>
              <a:rPr lang="zh-CN" altLang="en-US" dirty="0" smtClean="0">
                <a:solidFill>
                  <a:schemeClr val="tx1">
                    <a:lumMod val="75000"/>
                    <a:lumOff val="25000"/>
                  </a:schemeClr>
                </a:solidFill>
              </a:rPr>
              <a:t>下载地址</a:t>
            </a:r>
            <a:r>
              <a:rPr lang="en-US" altLang="zh-CN" dirty="0">
                <a:solidFill>
                  <a:schemeClr val="tx1">
                    <a:lumMod val="75000"/>
                    <a:lumOff val="25000"/>
                  </a:schemeClr>
                </a:solidFill>
              </a:rPr>
              <a:t>:</a:t>
            </a:r>
            <a:br>
              <a:rPr lang="en-US" altLang="zh-CN" dirty="0">
                <a:solidFill>
                  <a:schemeClr val="tx1">
                    <a:lumMod val="75000"/>
                    <a:lumOff val="25000"/>
                  </a:schemeClr>
                </a:solidFill>
              </a:rPr>
            </a:br>
            <a:r>
              <a:rPr lang="en-US" altLang="zh-CN" dirty="0">
                <a:solidFill>
                  <a:schemeClr val="tx1">
                    <a:lumMod val="75000"/>
                    <a:lumOff val="25000"/>
                  </a:schemeClr>
                </a:solidFill>
              </a:rPr>
              <a:t>http://jishu8.cc/2017/02/06/55/</a:t>
            </a:r>
            <a:br>
              <a:rPr lang="en-US" altLang="zh-CN" dirty="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smtClean="0">
                <a:solidFill>
                  <a:schemeClr val="tx1">
                    <a:lumMod val="75000"/>
                    <a:lumOff val="25000"/>
                  </a:schemeClr>
                </a:solidFill>
              </a:rPr>
              <a:t>优势</a:t>
            </a:r>
            <a:r>
              <a:rPr lang="en-US" altLang="zh-CN" dirty="0" smtClean="0">
                <a:solidFill>
                  <a:schemeClr val="tx1">
                    <a:lumMod val="75000"/>
                    <a:lumOff val="25000"/>
                  </a:schemeClr>
                </a:solidFill>
              </a:rPr>
              <a:t>:</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1.</a:t>
            </a:r>
            <a:r>
              <a:rPr lang="zh-CN" altLang="en-US" dirty="0" smtClean="0">
                <a:solidFill>
                  <a:schemeClr val="tx1">
                    <a:lumMod val="75000"/>
                    <a:lumOff val="25000"/>
                  </a:schemeClr>
                </a:solidFill>
              </a:rPr>
              <a:t>安装快速，只需要</a:t>
            </a:r>
            <a:r>
              <a:rPr lang="en-US" altLang="zh-CN" dirty="0" smtClean="0">
                <a:solidFill>
                  <a:schemeClr val="tx1">
                    <a:lumMod val="75000"/>
                    <a:lumOff val="25000"/>
                  </a:schemeClr>
                </a:solidFill>
              </a:rPr>
              <a:t>10</a:t>
            </a:r>
            <a:r>
              <a:rPr lang="zh-CN" altLang="en-US" dirty="0" smtClean="0">
                <a:solidFill>
                  <a:schemeClr val="tx1">
                    <a:lumMod val="75000"/>
                    <a:lumOff val="25000"/>
                  </a:schemeClr>
                </a:solidFill>
              </a:rPr>
              <a:t>几秒</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2.</a:t>
            </a:r>
            <a:r>
              <a:rPr lang="zh-CN" altLang="en-US" dirty="0" smtClean="0">
                <a:solidFill>
                  <a:schemeClr val="tx1">
                    <a:lumMod val="75000"/>
                    <a:lumOff val="25000"/>
                  </a:schemeClr>
                </a:solidFill>
              </a:rPr>
              <a:t>配置自定义</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3.</a:t>
            </a:r>
            <a:r>
              <a:rPr lang="zh-CN" altLang="en-US" dirty="0" smtClean="0">
                <a:solidFill>
                  <a:schemeClr val="tx1">
                    <a:lumMod val="75000"/>
                    <a:lumOff val="25000"/>
                  </a:schemeClr>
                </a:solidFill>
              </a:rPr>
              <a:t>体积小</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4.</a:t>
            </a:r>
            <a:r>
              <a:rPr lang="zh-CN" altLang="en-US" dirty="0" smtClean="0">
                <a:solidFill>
                  <a:schemeClr val="tx1">
                    <a:lumMod val="75000"/>
                    <a:lumOff val="25000"/>
                  </a:schemeClr>
                </a:solidFill>
              </a:rPr>
              <a:t>方便部署实验主从复制</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Windows</a:t>
            </a:r>
            <a:r>
              <a:rPr lang="zh-CN" altLang="en-US" dirty="0" smtClean="0"/>
              <a:t>上安装</a:t>
            </a:r>
            <a:r>
              <a:rPr lang="en-US" altLang="zh-CN" dirty="0" smtClean="0"/>
              <a:t>MySQL</a:t>
            </a:r>
            <a:endParaRPr lang="zh-CN" altLang="en-US" dirty="0"/>
          </a:p>
        </p:txBody>
      </p:sp>
    </p:spTree>
    <p:extLst>
      <p:ext uri="{BB962C8B-B14F-4D97-AF65-F5344CB8AC3E}">
        <p14:creationId xmlns:p14="http://schemas.microsoft.com/office/powerpoint/2010/main" val="2203829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MySQL</a:t>
            </a:r>
            <a:r>
              <a:rPr lang="zh-CN" altLang="en-US" dirty="0"/>
              <a:t>有多少种启动方式呢？ </a:t>
            </a:r>
            <a:endParaRPr lang="zh-CN" altLang="en-US"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a:t>MySQL</a:t>
            </a:r>
            <a:r>
              <a:rPr lang="zh-CN" altLang="en-US" dirty="0"/>
              <a:t>的启动方式</a:t>
            </a:r>
          </a:p>
        </p:txBody>
      </p:sp>
      <p:pic>
        <p:nvPicPr>
          <p:cNvPr id="1026" name="Picture 2" descr="C:\Users\fander\AppData\Local\YNote\data\cjc44020@126.com\bc2f738c31f24e9c968dc3a7313336d3\clipbo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461" y="2304628"/>
            <a:ext cx="6192688" cy="385731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a:blip r:embed="rId3"/>
          <a:stretch>
            <a:fillRect/>
          </a:stretch>
        </p:blipFill>
        <p:spPr>
          <a:xfrm>
            <a:off x="8376770" y="2083175"/>
            <a:ext cx="2898346" cy="2752676"/>
          </a:xfrm>
          <a:prstGeom prst="rect">
            <a:avLst/>
          </a:prstGeom>
        </p:spPr>
      </p:pic>
      <p:sp>
        <p:nvSpPr>
          <p:cNvPr id="3" name="文本框 2"/>
          <p:cNvSpPr txBox="1"/>
          <p:nvPr/>
        </p:nvSpPr>
        <p:spPr>
          <a:xfrm>
            <a:off x="8098656" y="1256091"/>
            <a:ext cx="4244688" cy="830997"/>
          </a:xfrm>
          <a:prstGeom prst="rect">
            <a:avLst/>
          </a:prstGeom>
          <a:noFill/>
        </p:spPr>
        <p:txBody>
          <a:bodyPr wrap="none" rtlCol="0">
            <a:spAutoFit/>
          </a:bodyPr>
          <a:lstStyle/>
          <a:p>
            <a:r>
              <a:rPr lang="en-US" altLang="zh-CN" dirty="0" smtClean="0"/>
              <a:t>MySQL</a:t>
            </a:r>
            <a:r>
              <a:rPr lang="zh-CN" altLang="en-US" dirty="0" smtClean="0"/>
              <a:t>加载配置文件的顺序</a:t>
            </a:r>
            <a:r>
              <a:rPr lang="en-US" altLang="zh-CN" dirty="0" smtClean="0"/>
              <a:t>:</a:t>
            </a:r>
          </a:p>
          <a:p>
            <a:r>
              <a:rPr lang="en-US" altLang="zh-CN" dirty="0" smtClean="0"/>
              <a:t>(</a:t>
            </a:r>
            <a:r>
              <a:rPr lang="zh-CN" altLang="en-US" dirty="0" smtClean="0"/>
              <a:t>以</a:t>
            </a:r>
            <a:r>
              <a:rPr lang="en-US" altLang="zh-CN" dirty="0" err="1"/>
              <a:t>mysqld</a:t>
            </a:r>
            <a:r>
              <a:rPr lang="en-US" altLang="zh-CN" dirty="0"/>
              <a:t> --verbose </a:t>
            </a:r>
            <a:r>
              <a:rPr lang="en-US" altLang="zh-CN" dirty="0" smtClean="0"/>
              <a:t>–help</a:t>
            </a:r>
            <a:r>
              <a:rPr lang="zh-CN" altLang="en-US" dirty="0" smtClean="0"/>
              <a:t>为准</a:t>
            </a:r>
            <a:r>
              <a:rPr lang="en-US" altLang="zh-CN" dirty="0" smtClean="0"/>
              <a:t>)</a:t>
            </a:r>
            <a:endParaRPr lang="zh-CN" altLang="en-US" dirty="0"/>
          </a:p>
        </p:txBody>
      </p:sp>
      <p:sp>
        <p:nvSpPr>
          <p:cNvPr id="4" name="文本框 3"/>
          <p:cNvSpPr txBox="1"/>
          <p:nvPr/>
        </p:nvSpPr>
        <p:spPr>
          <a:xfrm>
            <a:off x="8352705" y="4968924"/>
            <a:ext cx="3585212" cy="1323439"/>
          </a:xfrm>
          <a:prstGeom prst="rect">
            <a:avLst/>
          </a:prstGeom>
          <a:noFill/>
        </p:spPr>
        <p:txBody>
          <a:bodyPr wrap="none" rtlCol="0">
            <a:spAutoFit/>
          </a:bodyPr>
          <a:lstStyle/>
          <a:p>
            <a:r>
              <a:rPr lang="en-US" altLang="zh-CN" sz="1600" dirty="0" smtClean="0"/>
              <a:t>1.</a:t>
            </a:r>
            <a:r>
              <a:rPr lang="zh-CN" altLang="en-US" sz="1600" dirty="0" smtClean="0"/>
              <a:t>配置参数依次读取累加、覆盖。</a:t>
            </a:r>
            <a:endParaRPr lang="en-US" altLang="zh-CN" sz="1600" dirty="0" smtClean="0"/>
          </a:p>
          <a:p>
            <a:r>
              <a:rPr lang="en-US" altLang="zh-CN" sz="1600" dirty="0" smtClean="0"/>
              <a:t>2.</a:t>
            </a:r>
            <a:r>
              <a:rPr lang="zh-CN" altLang="en-US" sz="1600" dirty="0"/>
              <a:t>但如果指定了</a:t>
            </a:r>
            <a:r>
              <a:rPr lang="en-US" altLang="zh-CN" sz="1600" dirty="0"/>
              <a:t>defaults-file</a:t>
            </a:r>
            <a:r>
              <a:rPr lang="zh-CN" altLang="en-US" sz="1600" dirty="0"/>
              <a:t>这个参数</a:t>
            </a:r>
            <a:r>
              <a:rPr lang="zh-CN" altLang="en-US" sz="1600" dirty="0" smtClean="0"/>
              <a:t>，</a:t>
            </a:r>
            <a:endParaRPr lang="en-US" altLang="zh-CN" sz="1600" dirty="0" smtClean="0"/>
          </a:p>
          <a:p>
            <a:r>
              <a:rPr lang="zh-CN" altLang="en-US" sz="1600" dirty="0" smtClean="0"/>
              <a:t>只</a:t>
            </a:r>
            <a:r>
              <a:rPr lang="zh-CN" altLang="en-US" sz="1600" dirty="0"/>
              <a:t>会读给定位置的配置文件</a:t>
            </a:r>
            <a:r>
              <a:rPr lang="zh-CN" altLang="en-US" sz="1600" dirty="0" smtClean="0"/>
              <a:t>，</a:t>
            </a:r>
            <a:endParaRPr lang="en-US" altLang="zh-CN" sz="1600" dirty="0" smtClean="0"/>
          </a:p>
          <a:p>
            <a:r>
              <a:rPr lang="zh-CN" altLang="en-US" sz="1600" dirty="0" smtClean="0"/>
              <a:t>所以</a:t>
            </a:r>
            <a:r>
              <a:rPr lang="zh-CN" altLang="en-US" sz="1600" dirty="0"/>
              <a:t>为什么我们很喜欢加</a:t>
            </a:r>
            <a:r>
              <a:rPr lang="en-US" altLang="zh-CN" sz="1600" dirty="0"/>
              <a:t>--defaults-file</a:t>
            </a:r>
            <a:endParaRPr lang="zh-CN" altLang="en-US" sz="1600" dirty="0"/>
          </a:p>
          <a:p>
            <a:endParaRPr lang="zh-CN" altLang="en-US" sz="1600" dirty="0"/>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b="1" dirty="0"/>
              <a:t>1.Option </a:t>
            </a:r>
            <a:r>
              <a:rPr lang="en-US" altLang="zh-CN" b="1" dirty="0" smtClean="0"/>
              <a:t>File  </a:t>
            </a:r>
            <a:r>
              <a:rPr lang="zh-CN" altLang="en-US" b="1" dirty="0" smtClean="0"/>
              <a:t>文件配置参数</a:t>
            </a:r>
            <a:r>
              <a:rPr lang="en-US" altLang="zh-CN" b="1" dirty="0"/>
              <a:t/>
            </a:r>
            <a:br>
              <a:rPr lang="en-US" altLang="zh-CN" b="1" dirty="0"/>
            </a:br>
            <a:r>
              <a:rPr lang="en-US" altLang="zh-CN" b="1" dirty="0" err="1"/>
              <a:t>my.cnf</a:t>
            </a:r>
            <a:r>
              <a:rPr lang="en-US" altLang="zh-CN" b="1" dirty="0" smtClean="0"/>
              <a:t/>
            </a:r>
            <a:br>
              <a:rPr lang="en-US" altLang="zh-CN" b="1" dirty="0" smtClean="0"/>
            </a:br>
            <a:r>
              <a:rPr lang="en-US" altLang="zh-CN" b="1" dirty="0"/>
              <a:t/>
            </a:r>
            <a:br>
              <a:rPr lang="en-US" altLang="zh-CN" b="1" dirty="0"/>
            </a:br>
            <a:r>
              <a:rPr lang="en-US" altLang="zh-CN" b="1" dirty="0" smtClean="0"/>
              <a:t>2.cmd-line</a:t>
            </a:r>
            <a:br>
              <a:rPr lang="en-US" altLang="zh-CN" b="1" dirty="0" smtClean="0"/>
            </a:br>
            <a:r>
              <a:rPr lang="zh-CN" altLang="en-US" b="1" dirty="0" smtClean="0"/>
              <a:t>（</a:t>
            </a:r>
            <a:r>
              <a:rPr lang="en-US" altLang="zh-CN" b="1" dirty="0" smtClean="0"/>
              <a:t>server-options</a:t>
            </a:r>
            <a:r>
              <a:rPr lang="zh-CN" altLang="en-US" b="1" dirty="0" smtClean="0"/>
              <a:t>）  命令行（命令参数</a:t>
            </a:r>
            <a:r>
              <a:rPr lang="en-US" altLang="zh-CN" b="1" dirty="0" smtClean="0"/>
              <a:t>)</a:t>
            </a:r>
            <a:r>
              <a:rPr lang="en-US" altLang="zh-CN" dirty="0"/>
              <a:t/>
            </a:r>
            <a:br>
              <a:rPr lang="en-US" altLang="zh-CN" dirty="0"/>
            </a:br>
            <a:r>
              <a:rPr lang="en-US" altLang="zh-CN" dirty="0" smtClean="0"/>
              <a:t>--initialize</a:t>
            </a:r>
            <a:r>
              <a:rPr lang="en-US" altLang="zh-CN" dirty="0"/>
              <a:t/>
            </a:r>
            <a:br>
              <a:rPr lang="en-US" altLang="zh-CN" dirty="0"/>
            </a:br>
            <a:r>
              <a:rPr lang="en-US" altLang="zh-CN" dirty="0" smtClean="0"/>
              <a:t>--initialize-insecure</a:t>
            </a:r>
            <a:r>
              <a:rPr lang="en-US" altLang="zh-CN" dirty="0"/>
              <a:t/>
            </a:r>
            <a:br>
              <a:rPr lang="en-US" altLang="zh-CN" dirty="0"/>
            </a:br>
            <a:r>
              <a:rPr lang="en-US" altLang="zh-CN" dirty="0" err="1" smtClean="0"/>
              <a:t>mysqld</a:t>
            </a:r>
            <a:r>
              <a:rPr lang="en-US" altLang="zh-CN" dirty="0" smtClean="0"/>
              <a:t> </a:t>
            </a:r>
            <a:r>
              <a:rPr lang="en-US" altLang="zh-CN" dirty="0"/>
              <a:t>--defaults-file=/data/</a:t>
            </a:r>
            <a:r>
              <a:rPr lang="en-US" altLang="zh-CN" dirty="0" err="1"/>
              <a:t>mysql</a:t>
            </a:r>
            <a:r>
              <a:rPr lang="en-US" altLang="zh-CN" dirty="0"/>
              <a:t>/mysql3317/my3317.cnf --log-error=/data/</a:t>
            </a:r>
            <a:r>
              <a:rPr lang="en-US" altLang="zh-CN" dirty="0" err="1"/>
              <a:t>mysql</a:t>
            </a:r>
            <a:r>
              <a:rPr lang="en-US" altLang="zh-CN" dirty="0"/>
              <a:t>/mysql3317/fander.log &amp;</a:t>
            </a:r>
            <a:br>
              <a:rPr lang="en-US" altLang="zh-CN" dirty="0"/>
            </a:br>
            <a:r>
              <a:rPr lang="en-US" altLang="zh-CN" dirty="0" smtClean="0"/>
              <a:t/>
            </a:r>
            <a:br>
              <a:rPr lang="en-US" altLang="zh-CN" dirty="0" smtClean="0"/>
            </a:br>
            <a:r>
              <a:rPr lang="en-US" altLang="zh-CN" b="1" dirty="0" smtClean="0"/>
              <a:t>3.server-system-variables  </a:t>
            </a:r>
            <a:r>
              <a:rPr lang="zh-CN" altLang="en-US" b="1" dirty="0" smtClean="0"/>
              <a:t>系统变量</a:t>
            </a:r>
            <a:r>
              <a:rPr lang="en-US" altLang="zh-CN" dirty="0"/>
              <a:t/>
            </a:r>
            <a:br>
              <a:rPr lang="en-US" altLang="zh-CN" dirty="0"/>
            </a:br>
            <a:r>
              <a:rPr lang="en-US" altLang="zh-CN" dirty="0"/>
              <a:t>show variables</a:t>
            </a:r>
            <a:r>
              <a:rPr lang="en-US" altLang="zh-CN" dirty="0" smtClean="0"/>
              <a:t>; (</a:t>
            </a:r>
            <a:r>
              <a:rPr lang="zh-CN" altLang="en-US" dirty="0" smtClean="0"/>
              <a:t>默认什么都不加就是</a:t>
            </a:r>
            <a:r>
              <a:rPr lang="en-US" altLang="zh-CN" dirty="0" smtClean="0"/>
              <a:t>SESSION)</a:t>
            </a:r>
            <a:br>
              <a:rPr lang="en-US" altLang="zh-CN" dirty="0" smtClean="0"/>
            </a:br>
            <a:r>
              <a:rPr lang="en-US" altLang="zh-CN" dirty="0"/>
              <a:t/>
            </a:r>
            <a:br>
              <a:rPr lang="en-US" altLang="zh-CN" dirty="0"/>
            </a:br>
            <a:r>
              <a:rPr lang="en-US" altLang="zh-CN" b="1" dirty="0" smtClean="0"/>
              <a:t>4.var scope  </a:t>
            </a:r>
            <a:r>
              <a:rPr lang="zh-CN" altLang="en-US" b="1" dirty="0" smtClean="0"/>
              <a:t>变量作用域</a:t>
            </a:r>
            <a:r>
              <a:rPr lang="en-US" altLang="zh-CN" dirty="0" smtClean="0"/>
              <a:t/>
            </a:r>
            <a:br>
              <a:rPr lang="en-US" altLang="zh-CN" dirty="0" smtClean="0"/>
            </a:br>
            <a:r>
              <a:rPr lang="en-US" altLang="zh-CN" dirty="0" smtClean="0"/>
              <a:t>show GLOBAL/SESSION </a:t>
            </a:r>
            <a:r>
              <a:rPr lang="en-US" altLang="zh-CN" dirty="0"/>
              <a:t>variables;</a:t>
            </a:r>
            <a:br>
              <a:rPr lang="en-US" altLang="zh-CN" dirty="0"/>
            </a:br>
            <a:r>
              <a:rPr lang="en-US" altLang="zh-CN" dirty="0"/>
              <a:t>show variables like </a:t>
            </a:r>
            <a:r>
              <a:rPr lang="en-US" altLang="zh-CN" dirty="0" smtClean="0"/>
              <a:t>‘%</a:t>
            </a:r>
            <a:r>
              <a:rPr lang="en-US" altLang="zh-CN" dirty="0"/>
              <a:t>auto</a:t>
            </a:r>
            <a:r>
              <a:rPr lang="en-US" altLang="zh-CN" dirty="0" smtClean="0"/>
              <a:t>%’;</a:t>
            </a:r>
            <a:r>
              <a:rPr lang="en-US" altLang="zh-CN" dirty="0"/>
              <a:t/>
            </a:r>
            <a:br>
              <a:rPr lang="en-US" altLang="zh-CN" dirty="0"/>
            </a:br>
            <a:r>
              <a:rPr lang="en-US" altLang="zh-CN" dirty="0"/>
              <a:t>set global </a:t>
            </a:r>
            <a:r>
              <a:rPr lang="en-US" altLang="zh-CN" dirty="0" err="1"/>
              <a:t>autocommit</a:t>
            </a:r>
            <a:r>
              <a:rPr lang="en-US" altLang="zh-CN" dirty="0"/>
              <a:t>=0;</a:t>
            </a:r>
            <a:br>
              <a:rPr lang="en-US" altLang="zh-CN" dirty="0"/>
            </a:br>
            <a:r>
              <a:rPr lang="en-US" altLang="zh-CN" dirty="0"/>
              <a:t>set session </a:t>
            </a:r>
            <a:r>
              <a:rPr lang="en-US" altLang="zh-CN" dirty="0" err="1"/>
              <a:t>autocommit</a:t>
            </a:r>
            <a:r>
              <a:rPr lang="en-US" altLang="zh-CN" dirty="0"/>
              <a:t>=0;</a:t>
            </a:r>
            <a:br>
              <a:rPr lang="en-US" altLang="zh-CN" dirty="0"/>
            </a:br>
            <a:r>
              <a:rPr lang="en-US" altLang="zh-CN" dirty="0"/>
              <a:t/>
            </a:r>
            <a:br>
              <a:rPr lang="en-US" altLang="zh-CN" dirty="0"/>
            </a:br>
            <a:r>
              <a:rPr lang="en-US" altLang="zh-CN" b="1" dirty="0" smtClean="0"/>
              <a:t>5.</a:t>
            </a:r>
            <a:r>
              <a:rPr lang="en-US" altLang="zh-CN" b="1" dirty="0"/>
              <a:t> </a:t>
            </a:r>
            <a:r>
              <a:rPr lang="en-US" altLang="zh-CN" b="1" dirty="0" smtClean="0"/>
              <a:t>Dynamic  </a:t>
            </a:r>
            <a:r>
              <a:rPr lang="zh-CN" altLang="en-US" b="1" dirty="0" smtClean="0"/>
              <a:t>动态更改</a:t>
            </a:r>
            <a:r>
              <a:rPr lang="en-US" altLang="zh-CN" dirty="0"/>
              <a:t/>
            </a:r>
            <a:br>
              <a:rPr lang="en-US" altLang="zh-CN" dirty="0"/>
            </a:br>
            <a:r>
              <a:rPr lang="en-US" altLang="zh-CN" dirty="0"/>
              <a:t/>
            </a:r>
            <a:br>
              <a:rPr lang="en-US" altLang="zh-CN" dirty="0"/>
            </a:br>
            <a:r>
              <a:rPr lang="en-US" altLang="zh-CN" u="sng" dirty="0">
                <a:hlinkClick r:id="rId2"/>
              </a:rPr>
              <a:t>http://dev.mysql.com/doc/refman/5.7/en/server-system-variables.html</a:t>
            </a:r>
            <a:endParaRPr lang="zh-CN" altLang="en-US"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smtClean="0"/>
              <a:t>的配置</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a:t>六、</a:t>
            </a:r>
            <a:r>
              <a:rPr lang="en-US" altLang="zh-CN" dirty="0" err="1" smtClean="0"/>
              <a:t>mysqld</a:t>
            </a:r>
            <a:r>
              <a:rPr lang="zh-CN" altLang="en-US" dirty="0" smtClean="0"/>
              <a:t>参数用法</a:t>
            </a:r>
            <a:endParaRPr lang="zh-CN" altLang="en-US" dirty="0"/>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41574" y="1152500"/>
            <a:ext cx="11370420" cy="4524315"/>
          </a:xfrm>
          <a:prstGeom prst="rect">
            <a:avLst/>
          </a:prstGeom>
          <a:noFill/>
        </p:spPr>
        <p:txBody>
          <a:bodyPr wrap="none" rtlCol="0">
            <a:spAutoFit/>
          </a:bodyPr>
          <a:lstStyle/>
          <a:p>
            <a:r>
              <a:rPr lang="zh-CN" altLang="en-US" dirty="0" smtClean="0"/>
              <a:t>讲师背景</a:t>
            </a:r>
            <a:r>
              <a:rPr lang="en-US" altLang="zh-CN" dirty="0" smtClean="0"/>
              <a:t>:</a:t>
            </a:r>
          </a:p>
          <a:p>
            <a:r>
              <a:rPr lang="en-US" altLang="zh-CN" dirty="0" smtClean="0"/>
              <a:t>2010.4-2012.1     </a:t>
            </a:r>
            <a:r>
              <a:rPr lang="zh-CN" altLang="en-US" dirty="0" smtClean="0"/>
              <a:t>维修员、实施工程师、技术支持</a:t>
            </a:r>
            <a:endParaRPr lang="en-US" altLang="zh-CN" dirty="0" smtClean="0"/>
          </a:p>
          <a:p>
            <a:r>
              <a:rPr lang="en-US" altLang="zh-CN" dirty="0" smtClean="0"/>
              <a:t>2012.1-2014.12  </a:t>
            </a:r>
            <a:r>
              <a:rPr lang="zh-CN" altLang="en-US" dirty="0" smtClean="0"/>
              <a:t>技术支持</a:t>
            </a:r>
            <a:endParaRPr lang="en-US" altLang="zh-CN" dirty="0" smtClean="0"/>
          </a:p>
          <a:p>
            <a:r>
              <a:rPr lang="en-US" altLang="zh-CN" dirty="0" smtClean="0"/>
              <a:t>2015.3-</a:t>
            </a:r>
            <a:r>
              <a:rPr lang="zh-CN" altLang="en-US" dirty="0" smtClean="0"/>
              <a:t>今            运维工程师</a:t>
            </a:r>
            <a:r>
              <a:rPr lang="en-US" altLang="zh-CN" dirty="0" smtClean="0"/>
              <a:t>/</a:t>
            </a:r>
            <a:r>
              <a:rPr lang="zh-CN" altLang="en-US" dirty="0" smtClean="0"/>
              <a:t>数据库管理员</a:t>
            </a:r>
            <a:endParaRPr lang="en-US" altLang="zh-CN" dirty="0" smtClean="0"/>
          </a:p>
          <a:p>
            <a:endParaRPr lang="en-US" altLang="zh-CN" dirty="0"/>
          </a:p>
          <a:p>
            <a:r>
              <a:rPr lang="en-US" altLang="zh-CN" dirty="0" smtClean="0"/>
              <a:t>2</a:t>
            </a:r>
            <a:r>
              <a:rPr lang="zh-CN" altLang="en-US" dirty="0" smtClean="0"/>
              <a:t>年的</a:t>
            </a:r>
            <a:r>
              <a:rPr lang="en-US" altLang="zh-CN" dirty="0" smtClean="0"/>
              <a:t>MySQL</a:t>
            </a:r>
            <a:r>
              <a:rPr lang="zh-CN" altLang="en-US" dirty="0" smtClean="0"/>
              <a:t>数据库使用经验</a:t>
            </a:r>
            <a:endParaRPr lang="en-US" altLang="zh-CN" dirty="0" smtClean="0"/>
          </a:p>
          <a:p>
            <a:r>
              <a:rPr lang="zh-CN" altLang="en-US" dirty="0" smtClean="0"/>
              <a:t>工作中使用过的</a:t>
            </a:r>
            <a:r>
              <a:rPr lang="en-US" altLang="zh-CN" dirty="0" smtClean="0"/>
              <a:t>MySQL</a:t>
            </a:r>
            <a:r>
              <a:rPr lang="zh-CN" altLang="en-US" dirty="0" smtClean="0"/>
              <a:t>版本包括</a:t>
            </a:r>
            <a:r>
              <a:rPr lang="en-US" altLang="zh-CN" dirty="0" smtClean="0"/>
              <a:t>:</a:t>
            </a:r>
          </a:p>
          <a:p>
            <a:r>
              <a:rPr lang="en-US" altLang="zh-CN" dirty="0" smtClean="0"/>
              <a:t>MySQL5.0</a:t>
            </a:r>
            <a:r>
              <a:rPr lang="zh-CN" altLang="en-US" dirty="0" smtClean="0"/>
              <a:t>、</a:t>
            </a:r>
            <a:r>
              <a:rPr lang="en-US" altLang="zh-CN" dirty="0" smtClean="0"/>
              <a:t>MySQL5.1</a:t>
            </a:r>
            <a:r>
              <a:rPr lang="zh-CN" altLang="en-US" dirty="0" smtClean="0"/>
              <a:t>、</a:t>
            </a:r>
            <a:r>
              <a:rPr lang="en-US" altLang="zh-CN" dirty="0" smtClean="0"/>
              <a:t>MySQL5.5</a:t>
            </a:r>
            <a:r>
              <a:rPr lang="zh-CN" altLang="en-US" dirty="0" smtClean="0"/>
              <a:t>、</a:t>
            </a:r>
            <a:r>
              <a:rPr lang="en-US" altLang="zh-CN" dirty="0" smtClean="0"/>
              <a:t>MySQL5.6</a:t>
            </a:r>
          </a:p>
          <a:p>
            <a:r>
              <a:rPr lang="en-US" altLang="zh-CN" dirty="0" smtClean="0"/>
              <a:t>MySQL5.7</a:t>
            </a:r>
            <a:r>
              <a:rPr lang="zh-CN" altLang="en-US" dirty="0" smtClean="0"/>
              <a:t>，也就是说从</a:t>
            </a:r>
            <a:r>
              <a:rPr lang="en-US" altLang="zh-CN" dirty="0" smtClean="0"/>
              <a:t>5.0</a:t>
            </a:r>
            <a:r>
              <a:rPr lang="zh-CN" altLang="en-US" dirty="0" smtClean="0"/>
              <a:t>开始的版本均使用过。</a:t>
            </a:r>
            <a:endParaRPr lang="en-US" altLang="zh-CN" dirty="0" smtClean="0"/>
          </a:p>
          <a:p>
            <a:endParaRPr lang="en-US" altLang="zh-CN" dirty="0" smtClean="0"/>
          </a:p>
          <a:p>
            <a:r>
              <a:rPr lang="zh-CN" altLang="en-US" dirty="0" smtClean="0"/>
              <a:t>数据库相关社会经历</a:t>
            </a:r>
            <a:r>
              <a:rPr lang="en-US" altLang="zh-CN" dirty="0" smtClean="0"/>
              <a:t>: </a:t>
            </a:r>
            <a:r>
              <a:rPr lang="zh-CN" altLang="en-US" dirty="0" smtClean="0"/>
              <a:t>知数堂网络培训班第八期学员，</a:t>
            </a:r>
            <a:r>
              <a:rPr lang="zh-CN" altLang="en-US" dirty="0"/>
              <a:t>是首届运</a:t>
            </a:r>
            <a:r>
              <a:rPr lang="zh-CN" altLang="en-US" dirty="0" smtClean="0"/>
              <a:t>维世界大会</a:t>
            </a:r>
            <a:r>
              <a:rPr lang="en-US" altLang="zh-CN" dirty="0" smtClean="0"/>
              <a:t>.</a:t>
            </a:r>
            <a:r>
              <a:rPr lang="zh-CN" altLang="en-US" dirty="0" smtClean="0"/>
              <a:t>深圳站</a:t>
            </a:r>
            <a:endParaRPr lang="en-US" altLang="zh-CN" dirty="0" smtClean="0"/>
          </a:p>
          <a:p>
            <a:r>
              <a:rPr lang="zh-CN" altLang="en-US" dirty="0" smtClean="0"/>
              <a:t>的志愿者，是</a:t>
            </a:r>
            <a:r>
              <a:rPr lang="en-US" altLang="zh-CN" dirty="0" smtClean="0"/>
              <a:t>MySQL5.6</a:t>
            </a:r>
            <a:r>
              <a:rPr lang="zh-CN" altLang="en-US" dirty="0" smtClean="0"/>
              <a:t>中文翻译核心小组的成员。</a:t>
            </a:r>
            <a:endParaRPr lang="en-US" altLang="zh-CN" dirty="0" smtClean="0"/>
          </a:p>
        </p:txBody>
      </p:sp>
    </p:spTree>
    <p:extLst>
      <p:ext uri="{BB962C8B-B14F-4D97-AF65-F5344CB8AC3E}">
        <p14:creationId xmlns:p14="http://schemas.microsoft.com/office/powerpoint/2010/main" val="314381951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
            </a:r>
            <a:br>
              <a:rPr lang="en-US" altLang="zh-CN" dirty="0" smtClean="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的配置</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err="1" smtClean="0"/>
              <a:t>my.cnf</a:t>
            </a:r>
            <a:r>
              <a:rPr lang="zh-CN" altLang="en-US" dirty="0" smtClean="0"/>
              <a:t>常用参数</a:t>
            </a:r>
            <a:endParaRPr lang="en-US" altLang="zh-CN" dirty="0" smtClean="0"/>
          </a:p>
          <a:p>
            <a:endParaRPr lang="en-US" altLang="zh-CN" dirty="0"/>
          </a:p>
          <a:p>
            <a:r>
              <a:rPr lang="zh-CN" altLang="en-US" dirty="0" smtClean="0"/>
              <a:t>选讲几个</a:t>
            </a:r>
            <a:endParaRPr lang="en-US" altLang="zh-CN" dirty="0" smtClean="0"/>
          </a:p>
          <a:p>
            <a:r>
              <a:rPr lang="en-US" altLang="zh-CN" dirty="0" err="1" smtClean="0"/>
              <a:t>log_timestamps</a:t>
            </a:r>
            <a:r>
              <a:rPr lang="en-US" altLang="zh-CN" dirty="0" smtClean="0"/>
              <a:t>=SYSTEM #</a:t>
            </a:r>
            <a:r>
              <a:rPr lang="zh-CN" altLang="en-US" dirty="0"/>
              <a:t>日志本地</a:t>
            </a:r>
            <a:r>
              <a:rPr lang="en-US" altLang="zh-CN" dirty="0" err="1"/>
              <a:t>timezone</a:t>
            </a:r>
            <a:r>
              <a:rPr lang="zh-CN" altLang="en-US" dirty="0"/>
              <a:t>，默认</a:t>
            </a:r>
            <a:r>
              <a:rPr lang="en-US" altLang="zh-CN" dirty="0" smtClean="0"/>
              <a:t>UTC</a:t>
            </a:r>
          </a:p>
          <a:p>
            <a:endParaRPr lang="en-US" altLang="zh-CN" dirty="0" smtClean="0"/>
          </a:p>
          <a:p>
            <a:r>
              <a:rPr lang="en-US" altLang="zh-CN" dirty="0" err="1" smtClean="0"/>
              <a:t>lower_case_table_names</a:t>
            </a:r>
            <a:r>
              <a:rPr lang="en-US" altLang="zh-CN" dirty="0" smtClean="0"/>
              <a:t>=1(windows</a:t>
            </a:r>
            <a:r>
              <a:rPr lang="zh-CN" altLang="en-US" dirty="0" smtClean="0"/>
              <a:t>默认</a:t>
            </a:r>
            <a:r>
              <a:rPr lang="en-US" altLang="zh-CN" dirty="0" smtClean="0"/>
              <a:t>1</a:t>
            </a:r>
            <a:r>
              <a:rPr lang="zh-CN" altLang="en-US" dirty="0" smtClean="0"/>
              <a:t>，</a:t>
            </a:r>
            <a:r>
              <a:rPr lang="en-US" altLang="zh-CN" dirty="0" err="1" smtClean="0"/>
              <a:t>linux</a:t>
            </a:r>
            <a:r>
              <a:rPr lang="zh-CN" altLang="en-US" dirty="0" smtClean="0"/>
              <a:t>默认</a:t>
            </a:r>
            <a:r>
              <a:rPr lang="en-US" altLang="zh-CN" dirty="0" smtClean="0"/>
              <a:t>0)</a:t>
            </a:r>
          </a:p>
          <a:p>
            <a:endParaRPr lang="en-US" altLang="zh-CN" dirty="0" smtClean="0"/>
          </a:p>
          <a:p>
            <a:r>
              <a:rPr lang="en-US" altLang="zh-CN" dirty="0" err="1"/>
              <a:t>sql_mode</a:t>
            </a:r>
            <a:r>
              <a:rPr lang="en-US" altLang="zh-CN" dirty="0" smtClean="0"/>
              <a:t>= #5.7</a:t>
            </a:r>
            <a:r>
              <a:rPr lang="zh-CN" altLang="en-US" dirty="0" smtClean="0"/>
              <a:t>默认值很</a:t>
            </a:r>
            <a:r>
              <a:rPr lang="zh-CN" altLang="en-US" dirty="0" smtClean="0"/>
              <a:t>长一串，</a:t>
            </a:r>
            <a:r>
              <a:rPr lang="en-US" altLang="zh-CN" dirty="0" smtClean="0"/>
              <a:t>5.5</a:t>
            </a:r>
            <a:r>
              <a:rPr lang="zh-CN" altLang="en-US" dirty="0" smtClean="0"/>
              <a:t>默认值为空</a:t>
            </a:r>
            <a:endParaRPr lang="en-US" altLang="zh-CN" dirty="0" smtClean="0"/>
          </a:p>
          <a:p>
            <a:r>
              <a:rPr lang="en-US" altLang="zh-CN" sz="1800" b="0" dirty="0">
                <a:solidFill>
                  <a:schemeClr val="tx1"/>
                </a:solidFill>
              </a:rPr>
              <a:t>http://jishu8.cc/2016/12/15/31/</a:t>
            </a:r>
            <a:endParaRPr lang="zh-CN" altLang="en-US" sz="1800" b="0" dirty="0">
              <a:solidFill>
                <a:schemeClr val="tx1"/>
              </a:solidFill>
            </a:endParaRPr>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2">
                                            <p:txEl>
                                              <p:pRg st="2" end="2"/>
                                            </p:txEl>
                                          </p:spTgt>
                                        </p:tgtEl>
                                        <p:attrNameLst>
                                          <p:attrName>style.visibility</p:attrName>
                                        </p:attrNameLst>
                                      </p:cBhvr>
                                      <p:to>
                                        <p:strVal val="visible"/>
                                      </p:to>
                                    </p:set>
                                    <p:animEffect transition="in" filter="wipe(left)">
                                      <p:cBhvr>
                                        <p:cTn id="12" dur="500"/>
                                        <p:tgtEl>
                                          <p:spTgt spid="2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2">
                                            <p:txEl>
                                              <p:pRg st="3" end="3"/>
                                            </p:txEl>
                                          </p:spTgt>
                                        </p:tgtEl>
                                        <p:attrNameLst>
                                          <p:attrName>style.visibility</p:attrName>
                                        </p:attrNameLst>
                                      </p:cBhvr>
                                      <p:to>
                                        <p:strVal val="visible"/>
                                      </p:to>
                                    </p:set>
                                    <p:animEffect transition="in" filter="wipe(left)">
                                      <p:cBhvr>
                                        <p:cTn id="17" dur="500"/>
                                        <p:tgtEl>
                                          <p:spTgt spid="2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2">
                                            <p:txEl>
                                              <p:pRg st="5" end="5"/>
                                            </p:txEl>
                                          </p:spTgt>
                                        </p:tgtEl>
                                        <p:attrNameLst>
                                          <p:attrName>style.visibility</p:attrName>
                                        </p:attrNameLst>
                                      </p:cBhvr>
                                      <p:to>
                                        <p:strVal val="visible"/>
                                      </p:to>
                                    </p:set>
                                    <p:animEffect transition="in" filter="wipe(left)">
                                      <p:cBhvr>
                                        <p:cTn id="22" dur="500"/>
                                        <p:tgtEl>
                                          <p:spTgt spid="22">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22">
                                            <p:txEl>
                                              <p:pRg st="7" end="7"/>
                                            </p:txEl>
                                          </p:spTgt>
                                        </p:tgtEl>
                                        <p:attrNameLst>
                                          <p:attrName>style.visibility</p:attrName>
                                        </p:attrNameLst>
                                      </p:cBhvr>
                                      <p:to>
                                        <p:strVal val="visible"/>
                                      </p:to>
                                    </p:set>
                                    <p:animEffect transition="in" filter="wipe(left)">
                                      <p:cBhvr>
                                        <p:cTn id="27" dur="500"/>
                                        <p:tgtEl>
                                          <p:spTgt spid="22">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22">
                                            <p:txEl>
                                              <p:pRg st="8" end="8"/>
                                            </p:txEl>
                                          </p:spTgt>
                                        </p:tgtEl>
                                        <p:attrNameLst>
                                          <p:attrName>style.visibility</p:attrName>
                                        </p:attrNameLst>
                                      </p:cBhvr>
                                      <p:to>
                                        <p:strVal val="visible"/>
                                      </p:to>
                                    </p:set>
                                    <p:animEffect transition="in" filter="wipe(left)">
                                      <p:cBhvr>
                                        <p:cTn id="32" dur="500"/>
                                        <p:tgtEl>
                                          <p:spTgt spid="22">
                                            <p:txEl>
                                              <p:pRg st="8" end="8"/>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en-US" altLang="zh-CN" b="1" dirty="0" smtClean="0"/>
              <a:t/>
            </a:r>
            <a:br>
              <a:rPr lang="en-US" altLang="zh-CN" b="1" dirty="0" smtClean="0"/>
            </a:br>
            <a:r>
              <a:rPr lang="en-US" altLang="zh-CN" b="1" dirty="0"/>
              <a:t/>
            </a:r>
            <a:br>
              <a:rPr lang="en-US" altLang="zh-CN" b="1" dirty="0"/>
            </a:br>
            <a:r>
              <a:rPr lang="en-US" altLang="zh-CN" b="1" dirty="0" smtClean="0"/>
              <a:t/>
            </a:r>
            <a:br>
              <a:rPr lang="en-US" altLang="zh-CN" b="1" dirty="0" smtClean="0"/>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smtClean="0"/>
              <a:t>的</a:t>
            </a:r>
            <a:r>
              <a:rPr lang="zh-CN" altLang="en-US" dirty="0"/>
              <a:t>维护</a:t>
            </a:r>
          </a:p>
        </p:txBody>
      </p:sp>
      <p:sp>
        <p:nvSpPr>
          <p:cNvPr id="22" name="文本占位符 21"/>
          <p:cNvSpPr>
            <a:spLocks noGrp="1"/>
          </p:cNvSpPr>
          <p:nvPr>
            <p:ph type="body" sz="quarter" idx="11"/>
          </p:nvPr>
        </p:nvSpPr>
        <p:spPr/>
        <p:txBody>
          <a:bodyPr/>
          <a:lstStyle/>
          <a:p>
            <a:r>
              <a:rPr lang="zh-CN" altLang="en-US" dirty="0" smtClean="0"/>
              <a:t>运维、</a:t>
            </a:r>
            <a:r>
              <a:rPr lang="en-US" altLang="zh-CN" dirty="0" smtClean="0"/>
              <a:t>DBA</a:t>
            </a:r>
            <a:r>
              <a:rPr lang="zh-CN" altLang="en-US" dirty="0" smtClean="0"/>
              <a:t>需要掌握的数据库知识体系</a:t>
            </a:r>
            <a:endParaRPr lang="zh-CN" altLang="en-US"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9225" y="2760663"/>
            <a:ext cx="5762625" cy="2400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7965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
            </a:r>
            <a:br>
              <a:rPr lang="en-US" altLang="zh-CN" dirty="0" smtClean="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smtClean="0"/>
              <a:t>的</a:t>
            </a:r>
            <a:r>
              <a:rPr lang="zh-CN" altLang="en-US" dirty="0"/>
              <a:t>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err="1"/>
              <a:t>mysql</a:t>
            </a:r>
            <a:r>
              <a:rPr lang="zh-CN" altLang="en-US" dirty="0"/>
              <a:t>命令行工具</a:t>
            </a: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4113" y="2160612"/>
            <a:ext cx="6465888" cy="276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14533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smtClean="0"/>
              <a:t>如何研究一个命令怎么使用，举例</a:t>
            </a:r>
            <a:r>
              <a:rPr lang="en-US" altLang="zh-CN" dirty="0" smtClean="0"/>
              <a:t/>
            </a:r>
            <a:br>
              <a:rPr lang="en-US" altLang="zh-CN" dirty="0" smtClean="0"/>
            </a:br>
            <a:r>
              <a:rPr lang="en-US" altLang="zh-CN" dirty="0" err="1" smtClean="0"/>
              <a:t>my_print_defaults</a:t>
            </a:r>
            <a:r>
              <a:rPr lang="en-US" altLang="zh-CN" dirty="0"/>
              <a:t/>
            </a:r>
            <a:br>
              <a:rPr lang="en-US" altLang="zh-CN" dirty="0"/>
            </a:br>
            <a:r>
              <a:rPr lang="en-US" altLang="zh-CN" dirty="0" err="1"/>
              <a:t>perror</a:t>
            </a:r>
            <a:r>
              <a:rPr lang="en-US" altLang="zh-CN" dirty="0"/>
              <a:t/>
            </a:r>
            <a:br>
              <a:rPr lang="en-US" altLang="zh-CN" dirty="0"/>
            </a:br>
            <a:r>
              <a:rPr lang="en-US" altLang="zh-CN" dirty="0"/>
              <a:t/>
            </a:r>
            <a:br>
              <a:rPr lang="en-US" altLang="zh-CN" dirty="0"/>
            </a:br>
            <a:r>
              <a:rPr lang="zh-CN" altLang="en-US" dirty="0"/>
              <a:t/>
            </a:r>
            <a:br>
              <a:rPr lang="zh-CN" altLang="en-US" dirty="0"/>
            </a:br>
            <a:r>
              <a:rPr lang="zh-CN" altLang="en-US" dirty="0"/>
              <a:t>按使用频率低到高排</a:t>
            </a:r>
            <a:br>
              <a:rPr lang="zh-CN" altLang="en-US" dirty="0"/>
            </a:br>
            <a:r>
              <a:rPr lang="en-US" altLang="zh-CN" dirty="0"/>
              <a:t/>
            </a:r>
            <a:br>
              <a:rPr lang="en-US" altLang="zh-CN" dirty="0"/>
            </a:br>
            <a:r>
              <a:rPr lang="en-US" altLang="zh-CN" dirty="0" err="1"/>
              <a:t>mysqlbinlog</a:t>
            </a:r>
            <a:r>
              <a:rPr lang="en-US" altLang="zh-CN" dirty="0"/>
              <a:t/>
            </a:r>
            <a:br>
              <a:rPr lang="en-US" altLang="zh-CN" dirty="0"/>
            </a:br>
            <a:r>
              <a:rPr lang="en-US" altLang="zh-CN" dirty="0" err="1"/>
              <a:t>mysqladmin</a:t>
            </a:r>
            <a:r>
              <a:rPr lang="en-US" altLang="zh-CN" dirty="0"/>
              <a:t/>
            </a:r>
            <a:br>
              <a:rPr lang="en-US" altLang="zh-CN" dirty="0"/>
            </a:br>
            <a:r>
              <a:rPr lang="en-US" altLang="zh-CN" dirty="0" err="1"/>
              <a:t>mysqld</a:t>
            </a:r>
            <a:r>
              <a:rPr lang="en-US" altLang="zh-CN" dirty="0"/>
              <a:t> </a:t>
            </a:r>
            <a:r>
              <a:rPr lang="en-US" altLang="zh-CN" dirty="0" err="1"/>
              <a:t>mysqld_safe</a:t>
            </a:r>
            <a:r>
              <a:rPr lang="en-US" altLang="zh-CN" dirty="0"/>
              <a:t> </a:t>
            </a:r>
            <a:r>
              <a:rPr lang="en-US" altLang="zh-CN" dirty="0" err="1" smtClean="0"/>
              <a:t>mysqld_multi</a:t>
            </a:r>
            <a:r>
              <a:rPr lang="en-US" altLang="zh-CN" dirty="0" smtClean="0"/>
              <a:t/>
            </a:r>
            <a:br>
              <a:rPr lang="en-US" altLang="zh-CN" dirty="0" smtClean="0"/>
            </a:br>
            <a:r>
              <a:rPr lang="en-US" altLang="zh-CN" dirty="0" smtClean="0"/>
              <a:t>(</a:t>
            </a:r>
            <a:r>
              <a:rPr lang="zh-CN" altLang="en-US" dirty="0"/>
              <a:t>为什么不喜欢</a:t>
            </a:r>
            <a:r>
              <a:rPr lang="en-US" altLang="zh-CN" dirty="0" err="1"/>
              <a:t>mysql_multi</a:t>
            </a:r>
            <a:r>
              <a:rPr lang="zh-CN" altLang="en-US" dirty="0"/>
              <a:t>的原因之一，他居然是</a:t>
            </a:r>
            <a:r>
              <a:rPr lang="en-US" altLang="zh-CN" dirty="0" err="1"/>
              <a:t>perl</a:t>
            </a:r>
            <a:r>
              <a:rPr lang="zh-CN" altLang="en-US" dirty="0"/>
              <a:t>脚本</a:t>
            </a:r>
            <a:r>
              <a:rPr lang="en-US" altLang="zh-CN" dirty="0" smtClean="0"/>
              <a:t>)</a:t>
            </a:r>
            <a:r>
              <a:rPr lang="en-US" altLang="zh-CN" dirty="0"/>
              <a:t/>
            </a:r>
            <a:br>
              <a:rPr lang="en-US" altLang="zh-CN" dirty="0"/>
            </a:br>
            <a:r>
              <a:rPr lang="en-US" altLang="zh-CN" dirty="0" err="1"/>
              <a:t>mysqldump</a:t>
            </a:r>
            <a:r>
              <a:rPr lang="en-US" altLang="zh-CN" dirty="0"/>
              <a:t> </a:t>
            </a:r>
            <a:r>
              <a:rPr lang="en-US" altLang="zh-CN" dirty="0" err="1"/>
              <a:t>mysqlpump</a:t>
            </a:r>
            <a:r>
              <a:rPr lang="en-US" altLang="zh-CN" dirty="0"/>
              <a:t>(</a:t>
            </a:r>
            <a:r>
              <a:rPr lang="zh-CN" altLang="en-US" dirty="0"/>
              <a:t>老师说有坑？</a:t>
            </a:r>
            <a:r>
              <a:rPr lang="en-US" altLang="zh-CN" dirty="0"/>
              <a:t>)</a:t>
            </a:r>
            <a:r>
              <a:rPr lang="zh-CN" altLang="en-US" dirty="0"/>
              <a:t/>
            </a:r>
            <a:br>
              <a:rPr lang="zh-CN" altLang="en-US" dirty="0"/>
            </a:br>
            <a:r>
              <a:rPr lang="en-US" altLang="zh-CN" u="sng" dirty="0">
                <a:hlinkClick r:id="rId2"/>
              </a:rPr>
              <a:t>http://www.cnblogs.com/zengkefu/p/5669634.html</a:t>
            </a:r>
            <a:r>
              <a:rPr lang="en-US" altLang="zh-CN" dirty="0"/>
              <a:t/>
            </a:r>
            <a:br>
              <a:rPr lang="en-US" altLang="zh-CN" dirty="0"/>
            </a:br>
            <a:r>
              <a:rPr lang="zh-CN" altLang="en-US" dirty="0"/>
              <a:t>查了一下，</a:t>
            </a:r>
            <a:r>
              <a:rPr lang="en-US" altLang="zh-CN" dirty="0"/>
              <a:t>5.7.11</a:t>
            </a:r>
            <a:r>
              <a:rPr lang="zh-CN" altLang="en-US" dirty="0"/>
              <a:t>已经修复</a:t>
            </a:r>
            <a:br>
              <a:rPr lang="zh-CN" altLang="en-US" dirty="0"/>
            </a:br>
            <a:r>
              <a:rPr lang="en-US" altLang="zh-CN" dirty="0" err="1"/>
              <a:t>mysql</a:t>
            </a:r>
            <a:r>
              <a:rPr lang="en-US" altLang="zh-CN" dirty="0"/>
              <a:t/>
            </a:r>
            <a:br>
              <a:rPr lang="en-US" altLang="zh-CN" dirty="0"/>
            </a:br>
            <a:r>
              <a:rPr lang="en-US" altLang="zh-CN" dirty="0"/>
              <a:t/>
            </a:r>
            <a:br>
              <a:rPr lang="en-US" altLang="zh-CN" dirty="0"/>
            </a:br>
            <a:r>
              <a:rPr lang="en-US" altLang="zh-CN" dirty="0"/>
              <a:t/>
            </a:r>
            <a:br>
              <a:rPr lang="en-US" altLang="zh-CN" dirty="0"/>
            </a:br>
            <a:r>
              <a:rPr lang="zh-CN" altLang="en-US" dirty="0"/>
              <a:t>所有命令都应该</a:t>
            </a:r>
            <a:r>
              <a:rPr lang="en-US" altLang="zh-CN" dirty="0"/>
              <a:t>--help</a:t>
            </a:r>
            <a:r>
              <a:rPr lang="zh-CN" altLang="en-US" dirty="0"/>
              <a:t>看看</a:t>
            </a:r>
            <a:br>
              <a:rPr lang="zh-CN" altLang="en-US" dirty="0"/>
            </a:b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1.mysqlbinlog  </a:t>
            </a:r>
            <a:r>
              <a:rPr lang="zh-CN" altLang="en-US" dirty="0" smtClean="0"/>
              <a:t>查看二进制日志</a:t>
            </a:r>
            <a:r>
              <a:rPr lang="en-US" altLang="zh-CN" dirty="0"/>
              <a:t/>
            </a:r>
            <a:br>
              <a:rPr lang="en-US" altLang="zh-CN" dirty="0"/>
            </a:br>
            <a:r>
              <a:rPr lang="zh-CN" altLang="en-US" dirty="0"/>
              <a:t>用于查看数据库执行过的内容，用于排查问题和故障恢复</a:t>
            </a:r>
            <a:br>
              <a:rPr lang="zh-CN" altLang="en-US" dirty="0"/>
            </a:br>
            <a:r>
              <a:rPr lang="en-US" altLang="zh-CN" dirty="0" err="1"/>
              <a:t>mysqlbinlog</a:t>
            </a:r>
            <a:r>
              <a:rPr lang="en-US" altLang="zh-CN" dirty="0"/>
              <a:t> mysql-bin.000001</a:t>
            </a:r>
            <a:br>
              <a:rPr lang="en-US" altLang="zh-CN" dirty="0"/>
            </a:br>
            <a:r>
              <a:rPr lang="en-US" altLang="zh-CN" dirty="0" err="1"/>
              <a:t>mysqlbinlog</a:t>
            </a:r>
            <a:r>
              <a:rPr lang="en-US" altLang="zh-CN" dirty="0"/>
              <a:t> --start-</a:t>
            </a:r>
            <a:r>
              <a:rPr lang="en-US" altLang="zh-CN" dirty="0" err="1"/>
              <a:t>datetime</a:t>
            </a:r>
            <a:r>
              <a:rPr lang="en-US" altLang="zh-CN" dirty="0"/>
              <a:t>="2015-05-21 10:00:00"   --database {DB}  mysql-bin.000001 &gt; log.txt</a:t>
            </a:r>
            <a:br>
              <a:rPr lang="en-US" altLang="zh-CN" dirty="0"/>
            </a:br>
            <a:r>
              <a:rPr lang="en-US" altLang="zh-CN" dirty="0"/>
              <a:t> /</a:t>
            </a:r>
            <a:r>
              <a:rPr lang="en-US" altLang="zh-CN" dirty="0" err="1"/>
              <a:t>gta</a:t>
            </a:r>
            <a:r>
              <a:rPr lang="en-US" altLang="zh-CN" dirty="0"/>
              <a:t>/mysql5.6.24/bin/</a:t>
            </a:r>
            <a:r>
              <a:rPr lang="en-US" altLang="zh-CN" dirty="0" err="1"/>
              <a:t>mysqlbinlog</a:t>
            </a:r>
            <a:r>
              <a:rPr lang="en-US" altLang="zh-CN" dirty="0"/>
              <a:t> --base64-output=decode-rows -v --start-</a:t>
            </a:r>
            <a:r>
              <a:rPr lang="en-US" altLang="zh-CN" dirty="0" err="1"/>
              <a:t>datetime</a:t>
            </a:r>
            <a:r>
              <a:rPr lang="en-US" altLang="zh-CN" dirty="0"/>
              <a:t>="2016-06-01 00:00:00"  --database </a:t>
            </a:r>
            <a:r>
              <a:rPr lang="en-US" altLang="zh-CN" dirty="0" err="1"/>
              <a:t>edu_center_yjzt</a:t>
            </a:r>
            <a:r>
              <a:rPr lang="en-US" altLang="zh-CN" dirty="0"/>
              <a:t>  /</a:t>
            </a:r>
            <a:r>
              <a:rPr lang="en-US" altLang="zh-CN" dirty="0" err="1"/>
              <a:t>gta</a:t>
            </a:r>
            <a:r>
              <a:rPr lang="en-US" altLang="zh-CN" dirty="0"/>
              <a:t>/mysql5.6.24/data/mysql-bin.000068 &gt; /fander.txt</a:t>
            </a:r>
            <a:br>
              <a:rPr lang="en-US" altLang="zh-CN" dirty="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202142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2</a:t>
            </a:r>
            <a:r>
              <a:rPr lang="en-US" altLang="zh-CN" dirty="0"/>
              <a:t>.mysqladmin </a:t>
            </a:r>
            <a:r>
              <a:rPr lang="en-US" altLang="zh-CN" dirty="0" smtClean="0"/>
              <a:t>(client </a:t>
            </a:r>
            <a:r>
              <a:rPr lang="en-US" altLang="zh-CN" dirty="0"/>
              <a:t>for administering a MySQL </a:t>
            </a:r>
            <a:r>
              <a:rPr lang="en-US" altLang="zh-CN" dirty="0" smtClean="0"/>
              <a:t>server)</a:t>
            </a:r>
            <a:r>
              <a:rPr lang="en-US" altLang="zh-CN" dirty="0"/>
              <a:t/>
            </a:r>
            <a:br>
              <a:rPr lang="en-US" altLang="zh-CN" dirty="0"/>
            </a:br>
            <a:r>
              <a:rPr lang="en-US" altLang="zh-CN" dirty="0" err="1"/>
              <a:t>mysqladmin</a:t>
            </a:r>
            <a:r>
              <a:rPr lang="en-US" altLang="zh-CN" dirty="0"/>
              <a:t> </a:t>
            </a:r>
            <a:r>
              <a:rPr lang="en-US" altLang="zh-CN" dirty="0" err="1"/>
              <a:t>pr</a:t>
            </a:r>
            <a:r>
              <a:rPr lang="en-US" altLang="zh-CN" dirty="0"/>
              <a:t/>
            </a:r>
            <a:br>
              <a:rPr lang="en-US" altLang="zh-CN" dirty="0"/>
            </a:br>
            <a:r>
              <a:rPr lang="en-US" altLang="zh-CN" dirty="0" err="1"/>
              <a:t>mysqladmin</a:t>
            </a:r>
            <a:r>
              <a:rPr lang="en-US" altLang="zh-CN" dirty="0"/>
              <a:t> pro</a:t>
            </a:r>
            <a:br>
              <a:rPr lang="en-US" altLang="zh-CN" dirty="0"/>
            </a:br>
            <a:r>
              <a:rPr lang="en-US" altLang="zh-CN" dirty="0" err="1"/>
              <a:t>mysqladmin</a:t>
            </a:r>
            <a:r>
              <a:rPr lang="en-US" altLang="zh-CN" dirty="0"/>
              <a:t> </a:t>
            </a:r>
            <a:r>
              <a:rPr lang="en-US" altLang="zh-CN" dirty="0" err="1"/>
              <a:t>processlist</a:t>
            </a:r>
            <a:r>
              <a:rPr lang="en-US" altLang="zh-CN" dirty="0"/>
              <a:t/>
            </a:r>
            <a:br>
              <a:rPr lang="en-US" altLang="zh-CN" dirty="0"/>
            </a:br>
            <a:r>
              <a:rPr lang="en-US" altLang="zh-CN" dirty="0" err="1"/>
              <a:t>mysqladmin</a:t>
            </a:r>
            <a:r>
              <a:rPr lang="en-US" altLang="zh-CN" dirty="0"/>
              <a:t/>
            </a:r>
            <a:br>
              <a:rPr lang="en-US" altLang="zh-CN" dirty="0"/>
            </a:br>
            <a:r>
              <a:rPr lang="en-US" altLang="zh-CN" dirty="0"/>
              <a:t>/</a:t>
            </a:r>
            <a:r>
              <a:rPr lang="en-US" altLang="zh-CN" dirty="0" err="1"/>
              <a:t>usr</a:t>
            </a:r>
            <a:r>
              <a:rPr lang="en-US" altLang="zh-CN" dirty="0"/>
              <a:t>/bin/</a:t>
            </a:r>
            <a:r>
              <a:rPr lang="en-US" altLang="zh-CN" dirty="0" err="1"/>
              <a:t>mysqladmin</a:t>
            </a:r>
            <a:r>
              <a:rPr lang="en-US" altLang="zh-CN" dirty="0"/>
              <a:t> -u root password '19861206' #</a:t>
            </a:r>
            <a:r>
              <a:rPr lang="zh-CN" altLang="en-US" dirty="0"/>
              <a:t>改密码</a:t>
            </a:r>
            <a:br>
              <a:rPr lang="zh-CN" altLang="en-US" dirty="0"/>
            </a:br>
            <a:r>
              <a:rPr lang="en-US" altLang="zh-CN" b="1" dirty="0" err="1"/>
              <a:t>mysqladmin</a:t>
            </a:r>
            <a:r>
              <a:rPr lang="en-US" altLang="zh-CN" b="1" dirty="0"/>
              <a:t> -</a:t>
            </a:r>
            <a:r>
              <a:rPr lang="en-US" altLang="zh-CN" b="1" dirty="0" err="1"/>
              <a:t>uroot</a:t>
            </a:r>
            <a:r>
              <a:rPr lang="en-US" altLang="zh-CN" b="1" dirty="0"/>
              <a:t> -p shutdown #</a:t>
            </a:r>
            <a:r>
              <a:rPr lang="zh-CN" altLang="en-US" b="1" dirty="0"/>
              <a:t>关</a:t>
            </a:r>
            <a:r>
              <a:rPr lang="en-US" altLang="zh-CN" b="1" dirty="0" err="1"/>
              <a:t>mysql</a:t>
            </a:r>
            <a:r>
              <a:rPr lang="en-US" altLang="zh-CN" b="1" dirty="0"/>
              <a:t> server</a:t>
            </a:r>
            <a:r>
              <a:rPr lang="en-US" altLang="zh-CN" dirty="0"/>
              <a:t/>
            </a:r>
            <a:br>
              <a:rPr lang="en-US" altLang="zh-CN" dirty="0"/>
            </a:br>
            <a:r>
              <a:rPr lang="en-US" altLang="zh-CN" u="sng" dirty="0">
                <a:hlinkClick r:id="rId2"/>
              </a:rPr>
              <a:t>http://blog.csdn.net/radkitty/article/details/4627400</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202142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3. /</a:t>
            </a:r>
            <a:r>
              <a:rPr lang="en-US" altLang="zh-CN" dirty="0" err="1" smtClean="0"/>
              <a:t>usr</a:t>
            </a:r>
            <a:r>
              <a:rPr lang="en-US" altLang="zh-CN" dirty="0" smtClean="0"/>
              <a:t>/local/</a:t>
            </a:r>
            <a:r>
              <a:rPr lang="en-US" altLang="zh-CN" dirty="0" err="1" smtClean="0"/>
              <a:t>mysql</a:t>
            </a:r>
            <a:r>
              <a:rPr lang="en-US" altLang="zh-CN" dirty="0" smtClean="0"/>
              <a:t>/bin/</a:t>
            </a:r>
            <a:r>
              <a:rPr lang="en-US" altLang="zh-CN" dirty="0" err="1" smtClean="0"/>
              <a:t>mysqld</a:t>
            </a:r>
            <a:r>
              <a:rPr lang="en-US" altLang="zh-CN" dirty="0" smtClean="0"/>
              <a:t> --defaults-file=/data/</a:t>
            </a:r>
            <a:r>
              <a:rPr lang="en-US" altLang="zh-CN" dirty="0" err="1" smtClean="0"/>
              <a:t>mysql</a:t>
            </a:r>
            <a:r>
              <a:rPr lang="en-US" altLang="zh-CN" dirty="0" smtClean="0"/>
              <a:t>/mysql3306/</a:t>
            </a:r>
            <a:r>
              <a:rPr lang="en-US" altLang="zh-CN" dirty="0" err="1" smtClean="0"/>
              <a:t>my.cnf</a:t>
            </a:r>
            <a:r>
              <a:rPr lang="en-US" altLang="zh-CN" dirty="0" smtClean="0"/>
              <a:t> &amp;</a:t>
            </a:r>
            <a:br>
              <a:rPr lang="en-US" altLang="zh-CN" dirty="0" smtClean="0"/>
            </a:br>
            <a:r>
              <a:rPr lang="en-US" altLang="zh-CN" dirty="0" smtClean="0"/>
              <a:t>#</a:t>
            </a:r>
            <a:r>
              <a:rPr lang="zh-CN" altLang="en-US" dirty="0" smtClean="0"/>
              <a:t>如果指定了</a:t>
            </a:r>
            <a:r>
              <a:rPr lang="en-US" altLang="zh-CN" dirty="0" smtClean="0"/>
              <a:t>--defaults-file </a:t>
            </a:r>
            <a:r>
              <a:rPr lang="zh-CN" altLang="en-US" dirty="0" smtClean="0"/>
              <a:t>只会加载指定位置的配置文件</a:t>
            </a:r>
            <a:br>
              <a:rPr lang="zh-CN" altLang="en-US" dirty="0" smtClean="0"/>
            </a:br>
            <a:r>
              <a:rPr lang="zh-CN" altLang="en-US" dirty="0" smtClean="0"/>
              <a:t/>
            </a:r>
            <a:br>
              <a:rPr lang="zh-CN" altLang="en-US" dirty="0" smtClean="0"/>
            </a:br>
            <a:r>
              <a:rPr lang="zh-CN" altLang="en-US" dirty="0" smtClean="0"/>
              <a:t/>
            </a:r>
            <a:br>
              <a:rPr lang="zh-CN" altLang="en-US" dirty="0" smtClean="0"/>
            </a:br>
            <a:endParaRPr lang="zh-CN" altLang="en-US"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326472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a:t>4</a:t>
            </a:r>
            <a:r>
              <a:rPr lang="en-US" altLang="zh-CN" dirty="0" smtClean="0"/>
              <a:t>.mysqldump </a:t>
            </a:r>
            <a:r>
              <a:rPr lang="en-US" altLang="zh-CN" dirty="0" err="1" smtClean="0"/>
              <a:t>mysqlpump</a:t>
            </a:r>
            <a:r>
              <a:rPr lang="en-US" altLang="zh-CN" dirty="0" smtClean="0"/>
              <a:t>  </a:t>
            </a:r>
            <a:r>
              <a:rPr lang="zh-CN" altLang="en-US" dirty="0" smtClean="0"/>
              <a:t>备份</a:t>
            </a:r>
            <a:r>
              <a:rPr lang="en-US" altLang="zh-CN" dirty="0"/>
              <a:t/>
            </a:r>
            <a:br>
              <a:rPr lang="en-US" altLang="zh-CN" dirty="0"/>
            </a:br>
            <a:r>
              <a:rPr lang="en-US" altLang="zh-CN" dirty="0" err="1"/>
              <a:t>mysqldump</a:t>
            </a:r>
            <a:r>
              <a:rPr lang="en-US" altLang="zh-CN" dirty="0"/>
              <a:t> -</a:t>
            </a:r>
            <a:r>
              <a:rPr lang="en-US" altLang="zh-CN" dirty="0" err="1"/>
              <a:t>uroot</a:t>
            </a:r>
            <a:r>
              <a:rPr lang="en-US" altLang="zh-CN" dirty="0"/>
              <a:t> -p --single-transaction --master-data=2 -ER -A &gt; all20161224.sql</a:t>
            </a:r>
            <a:br>
              <a:rPr lang="en-US" altLang="zh-CN" dirty="0"/>
            </a:br>
            <a:r>
              <a:rPr lang="en-US" altLang="zh-CN" dirty="0" err="1"/>
              <a:t>mysqldump</a:t>
            </a:r>
            <a:r>
              <a:rPr lang="en-US" altLang="zh-CN" dirty="0"/>
              <a:t> -</a:t>
            </a:r>
            <a:r>
              <a:rPr lang="en-US" altLang="zh-CN" dirty="0" err="1"/>
              <a:t>uroot</a:t>
            </a:r>
            <a:r>
              <a:rPr lang="en-US" altLang="zh-CN" dirty="0"/>
              <a:t> -</a:t>
            </a:r>
            <a:r>
              <a:rPr lang="en-US" altLang="zh-CN" dirty="0" err="1"/>
              <a:t>proot</a:t>
            </a:r>
            <a:r>
              <a:rPr lang="en-US" altLang="zh-CN" dirty="0"/>
              <a:t> -P3307 -ER </a:t>
            </a:r>
            <a:r>
              <a:rPr lang="en-US" altLang="zh-CN" dirty="0" err="1"/>
              <a:t>ecloud</a:t>
            </a:r>
            <a:r>
              <a:rPr lang="en-US" altLang="zh-CN" dirty="0"/>
              <a:t> &gt; ecloud20170110.sql</a:t>
            </a:r>
            <a:br>
              <a:rPr lang="en-US" altLang="zh-CN" dirty="0"/>
            </a:br>
            <a:r>
              <a:rPr lang="en-US" altLang="zh-CN" dirty="0"/>
              <a:t/>
            </a:r>
            <a:br>
              <a:rPr lang="en-US" altLang="zh-CN" dirty="0"/>
            </a:br>
            <a:r>
              <a:rPr lang="en-US" altLang="zh-CN" dirty="0"/>
              <a:t/>
            </a:r>
            <a:br>
              <a:rPr lang="en-US" altLang="zh-CN" dirty="0"/>
            </a:br>
            <a:r>
              <a:rPr lang="en-US" altLang="zh-CN" dirty="0" smtClean="0"/>
              <a:t>5.mysql  </a:t>
            </a:r>
            <a:r>
              <a:rPr lang="zh-CN" altLang="en-US" dirty="0" smtClean="0"/>
              <a:t>登录</a:t>
            </a:r>
            <a:r>
              <a:rPr lang="en-US" altLang="zh-CN" dirty="0" smtClean="0"/>
              <a:t>/</a:t>
            </a:r>
            <a:r>
              <a:rPr lang="zh-CN" altLang="en-US" dirty="0" smtClean="0"/>
              <a:t>还原</a:t>
            </a:r>
            <a:r>
              <a:rPr lang="en-US" altLang="zh-CN" dirty="0" smtClean="0"/>
              <a:t/>
            </a:r>
            <a:br>
              <a:rPr lang="en-US" altLang="zh-CN" dirty="0" smtClean="0"/>
            </a:br>
            <a:r>
              <a:rPr lang="en-US" altLang="zh-CN" dirty="0" err="1" smtClean="0"/>
              <a:t>mysql</a:t>
            </a:r>
            <a:r>
              <a:rPr lang="en-US" altLang="zh-CN" dirty="0" smtClean="0"/>
              <a:t> #</a:t>
            </a:r>
            <a:r>
              <a:rPr lang="zh-CN" altLang="en-US" dirty="0" smtClean="0"/>
              <a:t>登录</a:t>
            </a:r>
            <a:r>
              <a:rPr lang="en-US" altLang="zh-CN" dirty="0" err="1" smtClean="0"/>
              <a:t>mysql</a:t>
            </a:r>
            <a:r>
              <a:rPr lang="en-US" altLang="zh-CN" dirty="0" smtClean="0"/>
              <a:t/>
            </a:r>
            <a:br>
              <a:rPr lang="en-US" altLang="zh-CN" dirty="0" smtClean="0"/>
            </a:br>
            <a:r>
              <a:rPr lang="en-US" altLang="zh-CN" dirty="0" err="1" smtClean="0"/>
              <a:t>mysql</a:t>
            </a:r>
            <a:r>
              <a:rPr lang="en-US" altLang="zh-CN" dirty="0" smtClean="0"/>
              <a:t> -p #</a:t>
            </a:r>
            <a:r>
              <a:rPr lang="zh-CN" altLang="en-US" dirty="0" smtClean="0"/>
              <a:t>常用登录命令</a:t>
            </a:r>
            <a:r>
              <a:rPr lang="en-US" altLang="zh-CN" dirty="0" smtClean="0"/>
              <a:t/>
            </a:r>
            <a:br>
              <a:rPr lang="en-US" altLang="zh-CN" dirty="0" smtClean="0"/>
            </a:br>
            <a:r>
              <a:rPr lang="en-US" altLang="zh-CN" dirty="0" err="1" smtClean="0"/>
              <a:t>mysql</a:t>
            </a:r>
            <a:r>
              <a:rPr lang="en-US" altLang="zh-CN" dirty="0" smtClean="0"/>
              <a:t> -</a:t>
            </a:r>
            <a:r>
              <a:rPr lang="en-US" altLang="zh-CN" dirty="0" err="1" smtClean="0"/>
              <a:t>uroot</a:t>
            </a:r>
            <a:r>
              <a:rPr lang="en-US" altLang="zh-CN" dirty="0" smtClean="0"/>
              <a:t> -</a:t>
            </a:r>
            <a:r>
              <a:rPr lang="en-US" altLang="zh-CN" dirty="0" err="1" smtClean="0"/>
              <a:t>proot</a:t>
            </a:r>
            <a:r>
              <a:rPr lang="en-US" altLang="zh-CN" dirty="0" smtClean="0"/>
              <a:t>  #</a:t>
            </a:r>
            <a:r>
              <a:rPr lang="zh-CN" altLang="en-US" dirty="0" smtClean="0"/>
              <a:t>登录</a:t>
            </a:r>
            <a:r>
              <a:rPr lang="en-US" altLang="zh-CN" dirty="0" err="1" smtClean="0"/>
              <a:t>mysql</a:t>
            </a:r>
            <a:r>
              <a:rPr lang="en-US" altLang="zh-CN" dirty="0" smtClean="0"/>
              <a:t/>
            </a:r>
            <a:br>
              <a:rPr lang="en-US" altLang="zh-CN" dirty="0" smtClean="0"/>
            </a:br>
            <a:r>
              <a:rPr lang="en-US" altLang="zh-CN" dirty="0" err="1" smtClean="0"/>
              <a:t>mysql</a:t>
            </a:r>
            <a:r>
              <a:rPr lang="en-US" altLang="zh-CN" dirty="0" smtClean="0"/>
              <a:t> -</a:t>
            </a:r>
            <a:r>
              <a:rPr lang="en-US" altLang="zh-CN" dirty="0" err="1" smtClean="0"/>
              <a:t>uroot</a:t>
            </a:r>
            <a:r>
              <a:rPr lang="en-US" altLang="zh-CN" dirty="0" smtClean="0"/>
              <a:t> -</a:t>
            </a:r>
            <a:r>
              <a:rPr lang="en-US" altLang="zh-CN" dirty="0" err="1" smtClean="0"/>
              <a:t>proot</a:t>
            </a:r>
            <a:r>
              <a:rPr lang="en-US" altLang="zh-CN" dirty="0" smtClean="0"/>
              <a:t> -P3306 #Windows</a:t>
            </a:r>
            <a:r>
              <a:rPr lang="zh-CN" altLang="en-US" dirty="0" smtClean="0"/>
              <a:t>常用登录命令</a:t>
            </a:r>
            <a:r>
              <a:rPr lang="en-US" altLang="zh-CN" dirty="0" smtClean="0"/>
              <a:t/>
            </a:r>
            <a:br>
              <a:rPr lang="en-US" altLang="zh-CN" dirty="0" smtClean="0"/>
            </a:br>
            <a:r>
              <a:rPr lang="en-US" altLang="zh-CN" dirty="0" err="1" smtClean="0"/>
              <a:t>mysql</a:t>
            </a:r>
            <a:r>
              <a:rPr lang="en-US" altLang="zh-CN" dirty="0" smtClean="0"/>
              <a:t> -</a:t>
            </a:r>
            <a:r>
              <a:rPr lang="en-US" altLang="zh-CN" dirty="0" err="1" smtClean="0"/>
              <a:t>uroot</a:t>
            </a:r>
            <a:r>
              <a:rPr lang="en-US" altLang="zh-CN" dirty="0" smtClean="0"/>
              <a:t> -</a:t>
            </a:r>
            <a:r>
              <a:rPr lang="en-US" altLang="zh-CN" dirty="0" err="1" smtClean="0"/>
              <a:t>proot</a:t>
            </a:r>
            <a:r>
              <a:rPr lang="en-US" altLang="zh-CN" dirty="0" smtClean="0"/>
              <a:t> -S /</a:t>
            </a:r>
            <a:r>
              <a:rPr lang="en-US" altLang="zh-CN" dirty="0" err="1" smtClean="0"/>
              <a:t>tmp</a:t>
            </a:r>
            <a:r>
              <a:rPr lang="en-US" altLang="zh-CN" dirty="0" smtClean="0"/>
              <a:t>/mysql3306.sock #Linux</a:t>
            </a:r>
            <a:r>
              <a:rPr lang="zh-CN" altLang="en-US" dirty="0" smtClean="0"/>
              <a:t>常用登录命令</a:t>
            </a:r>
            <a:r>
              <a:rPr lang="en-US" altLang="zh-CN" dirty="0" smtClean="0"/>
              <a:t/>
            </a:r>
            <a:br>
              <a:rPr lang="en-US" altLang="zh-CN" dirty="0" smtClean="0"/>
            </a:br>
            <a:r>
              <a:rPr lang="en-US" altLang="zh-CN" dirty="0" err="1" smtClean="0"/>
              <a:t>mysql</a:t>
            </a:r>
            <a:r>
              <a:rPr lang="en-US" altLang="zh-CN" dirty="0" smtClean="0"/>
              <a:t> -h192.168.x.x -</a:t>
            </a:r>
            <a:r>
              <a:rPr lang="en-US" altLang="zh-CN" dirty="0" err="1" smtClean="0"/>
              <a:t>urep</a:t>
            </a:r>
            <a:r>
              <a:rPr lang="en-US" altLang="zh-CN" dirty="0" smtClean="0"/>
              <a:t> -pgta@2015 -P3317 #</a:t>
            </a:r>
            <a:r>
              <a:rPr lang="zh-CN" altLang="en-US" dirty="0" smtClean="0"/>
              <a:t>远程登录</a:t>
            </a:r>
            <a:r>
              <a:rPr lang="en-US" altLang="zh-CN" dirty="0" err="1" smtClean="0"/>
              <a:t>mysql</a:t>
            </a:r>
            <a:r>
              <a:rPr lang="en-US" altLang="zh-CN" dirty="0"/>
              <a:t/>
            </a:r>
            <a:br>
              <a:rPr lang="en-US" altLang="zh-CN" dirty="0"/>
            </a:br>
            <a:r>
              <a:rPr lang="en-US" altLang="zh-CN" dirty="0" err="1"/>
              <a:t>mysql</a:t>
            </a:r>
            <a:r>
              <a:rPr lang="en-US" altLang="zh-CN" dirty="0"/>
              <a:t> -</a:t>
            </a:r>
            <a:r>
              <a:rPr lang="en-US" altLang="zh-CN" dirty="0" err="1"/>
              <a:t>uroot</a:t>
            </a:r>
            <a:r>
              <a:rPr lang="en-US" altLang="zh-CN" dirty="0"/>
              <a:t> -</a:t>
            </a:r>
            <a:r>
              <a:rPr lang="en-US" altLang="zh-CN" dirty="0" err="1"/>
              <a:t>proot</a:t>
            </a:r>
            <a:r>
              <a:rPr lang="en-US" altLang="zh-CN" dirty="0"/>
              <a:t> &lt; all20161224.sql</a:t>
            </a:r>
            <a:br>
              <a:rPr lang="en-US" altLang="zh-CN" dirty="0"/>
            </a:br>
            <a:r>
              <a:rPr lang="en-US" altLang="zh-CN" dirty="0" err="1"/>
              <a:t>mysql</a:t>
            </a:r>
            <a:r>
              <a:rPr lang="en-US" altLang="zh-CN" dirty="0"/>
              <a:t> -</a:t>
            </a:r>
            <a:r>
              <a:rPr lang="en-US" altLang="zh-CN" dirty="0" err="1"/>
              <a:t>uroot</a:t>
            </a:r>
            <a:r>
              <a:rPr lang="en-US" altLang="zh-CN" dirty="0"/>
              <a:t> -</a:t>
            </a:r>
            <a:r>
              <a:rPr lang="en-US" altLang="zh-CN" dirty="0" err="1"/>
              <a:t>proot</a:t>
            </a:r>
            <a:r>
              <a:rPr lang="en-US" altLang="zh-CN" dirty="0"/>
              <a:t> </a:t>
            </a:r>
            <a:r>
              <a:rPr lang="en-US" altLang="zh-CN" dirty="0" err="1"/>
              <a:t>ecloud</a:t>
            </a:r>
            <a:r>
              <a:rPr lang="en-US" altLang="zh-CN" dirty="0"/>
              <a:t> &lt; ecloud20170110.sql</a:t>
            </a:r>
            <a:br>
              <a:rPr lang="en-US" altLang="zh-CN" dirty="0"/>
            </a:br>
            <a:r>
              <a:rPr lang="en-US" altLang="zh-CN" dirty="0" err="1"/>
              <a:t>mysql</a:t>
            </a:r>
            <a:r>
              <a:rPr lang="en-US" altLang="zh-CN" dirty="0"/>
              <a:t> -</a:t>
            </a:r>
            <a:r>
              <a:rPr lang="en-US" altLang="zh-CN" dirty="0" err="1"/>
              <a:t>uroot</a:t>
            </a:r>
            <a:r>
              <a:rPr lang="en-US" altLang="zh-CN" dirty="0"/>
              <a:t> -</a:t>
            </a:r>
            <a:r>
              <a:rPr lang="en-US" altLang="zh-CN" dirty="0" err="1"/>
              <a:t>proot</a:t>
            </a:r>
            <a:r>
              <a:rPr lang="en-US" altLang="zh-CN" dirty="0"/>
              <a:t> -e "use </a:t>
            </a:r>
            <a:r>
              <a:rPr lang="en-US" altLang="zh-CN" dirty="0" err="1"/>
              <a:t>sys;select</a:t>
            </a:r>
            <a:r>
              <a:rPr lang="en-US" altLang="zh-CN" dirty="0"/>
              <a:t> * from </a:t>
            </a:r>
            <a:r>
              <a:rPr lang="en-US" altLang="zh-CN" dirty="0" err="1"/>
              <a:t>processlist</a:t>
            </a:r>
            <a:r>
              <a:rPr lang="en-US" altLang="zh-CN" dirty="0"/>
              <a:t>;"</a:t>
            </a:r>
            <a:br>
              <a:rPr lang="en-US" altLang="zh-CN" dirty="0"/>
            </a:br>
            <a:r>
              <a:rPr lang="en-US" altLang="zh-CN" dirty="0"/>
              <a:t/>
            </a:r>
            <a:br>
              <a:rPr lang="en-US" altLang="zh-CN" dirty="0"/>
            </a:br>
            <a:r>
              <a:rPr lang="en-US" altLang="zh-CN" dirty="0"/>
              <a:t/>
            </a:r>
            <a:br>
              <a:rPr lang="en-US" altLang="zh-CN" dirty="0"/>
            </a:br>
            <a:r>
              <a:rPr lang="en-US" altLang="zh-CN" u="sng" dirty="0">
                <a:hlinkClick r:id="rId2"/>
              </a:rPr>
              <a:t>http://blog.itpub.net/29773961/viewspace-1792637/</a:t>
            </a:r>
            <a:r>
              <a:rPr lang="en-US" altLang="zh-CN" dirty="0"/>
              <a:t/>
            </a:r>
            <a:br>
              <a:rPr lang="en-US" altLang="zh-CN" dirty="0"/>
            </a:br>
            <a:r>
              <a:rPr lang="en-US" altLang="zh-CN" dirty="0">
                <a:hlinkClick r:id="rId2"/>
              </a:rPr>
              <a:t>MySQL client</a:t>
            </a:r>
            <a:r>
              <a:rPr lang="zh-CN" altLang="en-US" dirty="0">
                <a:hlinkClick r:id="rId2"/>
              </a:rPr>
              <a:t>客户端的四种连接方式</a:t>
            </a:r>
            <a:r>
              <a:rPr lang="zh-CN" altLang="en-US" dirty="0"/>
              <a:t> </a:t>
            </a:r>
            <a:br>
              <a:rPr lang="zh-CN" altLang="en-US" dirty="0"/>
            </a:br>
            <a:r>
              <a:rPr lang="en-US" altLang="zh-CN" dirty="0"/>
              <a:t>TCP/IP </a:t>
            </a:r>
            <a:r>
              <a:rPr lang="zh-CN" altLang="en-US" dirty="0"/>
              <a:t>与 </a:t>
            </a:r>
            <a:r>
              <a:rPr lang="en-US" altLang="zh-CN" dirty="0"/>
              <a:t>socket</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p>
        </p:txBody>
      </p:sp>
    </p:spTree>
    <p:extLst>
      <p:ext uri="{BB962C8B-B14F-4D97-AF65-F5344CB8AC3E}">
        <p14:creationId xmlns:p14="http://schemas.microsoft.com/office/powerpoint/2010/main" val="326472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a:t>6</a:t>
            </a:r>
            <a:r>
              <a:rPr lang="en-US" altLang="zh-CN" dirty="0" smtClean="0"/>
              <a:t>.sql</a:t>
            </a:r>
            <a:r>
              <a:rPr lang="zh-CN" altLang="en-US" dirty="0"/>
              <a:t>命令</a:t>
            </a:r>
            <a:br>
              <a:rPr lang="zh-CN" altLang="en-US" dirty="0"/>
            </a:br>
            <a:r>
              <a:rPr lang="en-US" altLang="zh-CN" dirty="0"/>
              <a:t>help</a:t>
            </a:r>
            <a:br>
              <a:rPr lang="en-US" altLang="zh-CN" dirty="0"/>
            </a:br>
            <a:r>
              <a:rPr lang="zh-CN" altLang="en-US" dirty="0"/>
              <a:t>各种不区分大小写</a:t>
            </a:r>
            <a:br>
              <a:rPr lang="zh-CN" altLang="en-US" dirty="0"/>
            </a:br>
            <a:r>
              <a:rPr lang="zh-CN" altLang="en-US" dirty="0"/>
              <a:t>数据库管理命令</a:t>
            </a:r>
            <a:r>
              <a:rPr lang="en-US" altLang="zh-CN" dirty="0"/>
              <a:t>DBA</a:t>
            </a:r>
            <a:r>
              <a:rPr lang="zh-CN" altLang="en-US" dirty="0"/>
              <a:t>必须掌握，对于一般运维人员熟练使用</a:t>
            </a:r>
            <a:r>
              <a:rPr lang="en-US" altLang="zh-CN" dirty="0" err="1"/>
              <a:t>navicat</a:t>
            </a:r>
            <a:r>
              <a:rPr lang="zh-CN" altLang="en-US" dirty="0"/>
              <a:t>作为代替也是可以的，需要用到命令行时再查询百度。 而一般的增删改查的</a:t>
            </a:r>
            <a:r>
              <a:rPr lang="en-US" altLang="zh-CN" dirty="0" err="1"/>
              <a:t>sql</a:t>
            </a:r>
            <a:r>
              <a:rPr lang="zh-CN" altLang="en-US" dirty="0"/>
              <a:t>运维人员必须掌握！避免删库而跑路的事情发生</a:t>
            </a:r>
            <a:br>
              <a:rPr lang="zh-CN" altLang="en-US" dirty="0"/>
            </a:br>
            <a:r>
              <a:rPr lang="en-US" altLang="zh-CN" dirty="0"/>
              <a:t>connect sys; / use sys; </a:t>
            </a:r>
            <a:r>
              <a:rPr lang="zh-CN" altLang="en-US" dirty="0"/>
              <a:t>（貌似是唯一可以不用分号的地方）</a:t>
            </a:r>
            <a:br>
              <a:rPr lang="zh-CN" altLang="en-US" dirty="0"/>
            </a:br>
            <a:r>
              <a:rPr lang="en-US" altLang="zh-CN" dirty="0"/>
              <a:t>show (global/session) variable like '</a:t>
            </a:r>
            <a:r>
              <a:rPr lang="en-US" altLang="zh-CN" dirty="0" err="1"/>
              <a:t>sql_mode</a:t>
            </a:r>
            <a:r>
              <a:rPr lang="en-US" altLang="zh-CN" dirty="0"/>
              <a:t>';</a:t>
            </a:r>
            <a:br>
              <a:rPr lang="en-US" altLang="zh-CN" dirty="0"/>
            </a:br>
            <a:r>
              <a:rPr lang="en-US" altLang="zh-CN" dirty="0"/>
              <a:t>show </a:t>
            </a:r>
            <a:r>
              <a:rPr lang="en-US" altLang="zh-CN" dirty="0" err="1"/>
              <a:t>processlist</a:t>
            </a:r>
            <a:r>
              <a:rPr lang="en-US" altLang="zh-CN" dirty="0"/>
              <a:t>;</a:t>
            </a:r>
            <a:br>
              <a:rPr lang="en-US" altLang="zh-CN" dirty="0"/>
            </a:br>
            <a:r>
              <a:rPr lang="en-US" altLang="zh-CN" dirty="0"/>
              <a:t>show databases;</a:t>
            </a:r>
            <a:br>
              <a:rPr lang="en-US" altLang="zh-CN" dirty="0"/>
            </a:br>
            <a:r>
              <a:rPr lang="en-US" altLang="zh-CN" dirty="0"/>
              <a:t>show tables;</a:t>
            </a:r>
            <a:br>
              <a:rPr lang="en-US" altLang="zh-CN" dirty="0"/>
            </a:br>
            <a:r>
              <a:rPr lang="en-US" altLang="zh-CN" dirty="0"/>
              <a:t>show master status\G;</a:t>
            </a:r>
            <a:br>
              <a:rPr lang="en-US" altLang="zh-CN" dirty="0"/>
            </a:br>
            <a:r>
              <a:rPr lang="en-US" altLang="zh-CN" dirty="0"/>
              <a:t>show slave status\G;</a:t>
            </a:r>
            <a:br>
              <a:rPr lang="en-US" altLang="zh-CN" dirty="0"/>
            </a:br>
            <a:r>
              <a:rPr lang="en-US" altLang="zh-CN" dirty="0"/>
              <a:t>reset slave;</a:t>
            </a:r>
            <a:br>
              <a:rPr lang="en-US" altLang="zh-CN" dirty="0"/>
            </a:br>
            <a:r>
              <a:rPr lang="en-US" altLang="zh-CN" dirty="0"/>
              <a:t>reset slave all;</a:t>
            </a:r>
            <a:br>
              <a:rPr lang="en-US" altLang="zh-CN" dirty="0"/>
            </a:br>
            <a:r>
              <a:rPr lang="en-US" altLang="zh-CN" dirty="0"/>
              <a:t>reset master;</a:t>
            </a:r>
            <a:br>
              <a:rPr lang="en-US" altLang="zh-CN" dirty="0"/>
            </a:br>
            <a:r>
              <a:rPr lang="en-US" altLang="zh-CN" dirty="0"/>
              <a:t>flush  privileges;</a:t>
            </a:r>
            <a:br>
              <a:rPr lang="en-US" altLang="zh-CN" dirty="0"/>
            </a:br>
            <a:r>
              <a:rPr lang="en-US" altLang="zh-CN" dirty="0"/>
              <a:t>INSTALL PLUGIN AUDIT SONAME 'libaudit_plugin.so';</a:t>
            </a:r>
            <a:br>
              <a:rPr lang="en-US" altLang="zh-CN" dirty="0"/>
            </a:br>
            <a:r>
              <a:rPr lang="en-US" altLang="zh-CN" dirty="0"/>
              <a:t>show create tpcc1000; </a:t>
            </a:r>
            <a:r>
              <a:rPr lang="en-US" altLang="zh-CN" dirty="0" err="1"/>
              <a:t>desc</a:t>
            </a:r>
            <a:r>
              <a:rPr lang="en-US" altLang="zh-CN" dirty="0"/>
              <a:t> tpcc1000; </a:t>
            </a:r>
            <a:br>
              <a:rPr lang="en-US" altLang="zh-CN" dirty="0"/>
            </a:br>
            <a:r>
              <a:rPr lang="en-US" altLang="zh-CN" dirty="0"/>
              <a:t>REVOKE super ON *.* FROM '</a:t>
            </a:r>
            <a:r>
              <a:rPr lang="en-US" altLang="zh-CN" dirty="0" err="1"/>
              <a:t>fander</a:t>
            </a:r>
            <a:r>
              <a:rPr lang="en-US" altLang="zh-CN" dirty="0"/>
              <a:t>'@'%';</a:t>
            </a:r>
            <a:br>
              <a:rPr lang="en-US" altLang="zh-CN" dirty="0"/>
            </a:br>
            <a:r>
              <a:rPr lang="en-US" altLang="zh-CN" dirty="0"/>
              <a:t>grant all privileges on bpm1_7_1r2m1.* to 'ecloud1_7_1r2m1'@'%'  identified by 'root';</a:t>
            </a:r>
            <a:br>
              <a:rPr lang="en-US" altLang="zh-CN" dirty="0"/>
            </a:br>
            <a:r>
              <a:rPr lang="en-US" altLang="zh-CN" dirty="0"/>
              <a:t>grant select  on sys.* to 'fander1'@'%'  identified by '19861206a';</a:t>
            </a:r>
            <a:br>
              <a:rPr lang="en-US" altLang="zh-CN" dirty="0"/>
            </a:br>
            <a:r>
              <a:rPr lang="en-US" altLang="zh-CN" dirty="0"/>
              <a:t>CREATE DATABASE IF NOT EXISTS jishu8cc DEFAULT CHARSET utf8 COLLATE utf8_general_ci;</a:t>
            </a:r>
            <a:br>
              <a:rPr lang="en-US" altLang="zh-CN" dirty="0"/>
            </a:br>
            <a:r>
              <a:rPr lang="en-US" altLang="zh-CN" dirty="0"/>
              <a:t>use jishu8cc;</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4059518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a:t>普通</a:t>
            </a:r>
            <a:r>
              <a:rPr lang="en-US" altLang="zh-CN" dirty="0" err="1"/>
              <a:t>sql:</a:t>
            </a:r>
            <a:r>
              <a:rPr lang="en-US" altLang="zh-CN" u="sng" dirty="0" err="1">
                <a:hlinkClick r:id="rId2"/>
              </a:rPr>
              <a:t>http</a:t>
            </a:r>
            <a:r>
              <a:rPr lang="en-US" altLang="zh-CN" u="sng" dirty="0">
                <a:hlinkClick r:id="rId2"/>
              </a:rPr>
              <a:t>://www.w3school.com.cn/sql/index.asp</a:t>
            </a:r>
            <a:r>
              <a:rPr lang="en-US" altLang="zh-CN" dirty="0"/>
              <a:t/>
            </a:r>
            <a:br>
              <a:rPr lang="en-US" altLang="zh-CN" dirty="0"/>
            </a:br>
            <a:r>
              <a:rPr lang="en-US" altLang="zh-CN" dirty="0"/>
              <a:t>CREATE TABLE `t2` (`id` </a:t>
            </a:r>
            <a:r>
              <a:rPr lang="en-US" altLang="zh-CN" dirty="0" err="1"/>
              <a:t>int</a:t>
            </a:r>
            <a:r>
              <a:rPr lang="en-US" altLang="zh-CN" dirty="0"/>
              <a:t>(11) NOT NULL,`</a:t>
            </a:r>
            <a:r>
              <a:rPr lang="en-US" altLang="zh-CN" dirty="0" err="1"/>
              <a:t>IsDeleted</a:t>
            </a:r>
            <a:r>
              <a:rPr lang="en-US" altLang="zh-CN" dirty="0"/>
              <a:t>` </a:t>
            </a:r>
            <a:r>
              <a:rPr lang="en-US" altLang="zh-CN" dirty="0" err="1"/>
              <a:t>int</a:t>
            </a:r>
            <a:r>
              <a:rPr lang="en-US" altLang="zh-CN" dirty="0"/>
              <a:t>(11) NOT NULL );</a:t>
            </a:r>
            <a:br>
              <a:rPr lang="en-US" altLang="zh-CN" dirty="0"/>
            </a:br>
            <a:r>
              <a:rPr lang="en-US" altLang="zh-CN" dirty="0"/>
              <a:t>insert into t2 value (1,0);</a:t>
            </a:r>
            <a:br>
              <a:rPr lang="en-US" altLang="zh-CN" dirty="0"/>
            </a:br>
            <a:r>
              <a:rPr lang="en-US" altLang="zh-CN" dirty="0"/>
              <a:t>insert into t2 value (2,0);</a:t>
            </a:r>
            <a:br>
              <a:rPr lang="en-US" altLang="zh-CN" dirty="0"/>
            </a:br>
            <a:r>
              <a:rPr lang="en-US" altLang="zh-CN" dirty="0"/>
              <a:t>insert into t2 value (3,1);</a:t>
            </a:r>
            <a:br>
              <a:rPr lang="en-US" altLang="zh-CN" dirty="0"/>
            </a:br>
            <a:r>
              <a:rPr lang="en-US" altLang="zh-CN" dirty="0"/>
              <a:t/>
            </a:r>
            <a:br>
              <a:rPr lang="en-US" altLang="zh-CN" dirty="0"/>
            </a:br>
            <a:r>
              <a:rPr lang="en-US" altLang="zh-CN" dirty="0"/>
              <a:t/>
            </a:r>
            <a:br>
              <a:rPr lang="en-US" altLang="zh-CN" dirty="0"/>
            </a:br>
            <a:r>
              <a:rPr lang="en-US" altLang="zh-CN" dirty="0"/>
              <a:t>select * from a;</a:t>
            </a:r>
            <a:br>
              <a:rPr lang="en-US" altLang="zh-CN" dirty="0"/>
            </a:br>
            <a:r>
              <a:rPr lang="en-US" altLang="zh-CN" dirty="0"/>
              <a:t>update a set </a:t>
            </a:r>
            <a:r>
              <a:rPr lang="en-US" altLang="zh-CN" dirty="0" err="1"/>
              <a:t>a.aa</a:t>
            </a:r>
            <a:r>
              <a:rPr lang="en-US" altLang="zh-CN" dirty="0"/>
              <a:t>='1' where a.bb='2';</a:t>
            </a:r>
            <a:br>
              <a:rPr lang="en-US" altLang="zh-CN" dirty="0"/>
            </a:br>
            <a:r>
              <a:rPr lang="en-US" altLang="zh-CN" dirty="0"/>
              <a:t>insert into t2 value (3,1);</a:t>
            </a:r>
            <a:br>
              <a:rPr lang="en-US" altLang="zh-CN" dirty="0"/>
            </a:br>
            <a:r>
              <a:rPr lang="en-US" altLang="zh-CN" dirty="0"/>
              <a:t>delete from a where a.bb='2';</a:t>
            </a:r>
            <a:br>
              <a:rPr lang="en-US" altLang="zh-CN" dirty="0"/>
            </a:br>
            <a:r>
              <a:rPr lang="en-US" altLang="zh-CN" dirty="0"/>
              <a:t>truncate table</a:t>
            </a:r>
            <a:br>
              <a:rPr lang="en-US" altLang="zh-CN" dirty="0"/>
            </a:br>
            <a:r>
              <a:rPr lang="en-US" altLang="zh-CN" dirty="0"/>
              <a:t>left join </a:t>
            </a:r>
            <a:r>
              <a:rPr lang="zh-CN" altLang="en-US" dirty="0"/>
              <a:t>等等</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4059518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11945" y="1368524"/>
            <a:ext cx="9433048" cy="5632311"/>
          </a:xfrm>
          <a:prstGeom prst="rect">
            <a:avLst/>
          </a:prstGeom>
          <a:noFill/>
        </p:spPr>
        <p:txBody>
          <a:bodyPr wrap="square" rtlCol="0">
            <a:spAutoFit/>
          </a:bodyPr>
          <a:lstStyle/>
          <a:p>
            <a:r>
              <a:rPr lang="zh-CN" altLang="en-US" dirty="0" smtClean="0"/>
              <a:t>广告时间</a:t>
            </a:r>
            <a:r>
              <a:rPr lang="en-US" altLang="zh-CN" dirty="0" smtClean="0"/>
              <a:t>:</a:t>
            </a:r>
          </a:p>
          <a:p>
            <a:r>
              <a:rPr lang="zh-CN" altLang="en-US" dirty="0" smtClean="0"/>
              <a:t>培训班的好处</a:t>
            </a:r>
            <a:r>
              <a:rPr lang="en-US" altLang="zh-CN" dirty="0" smtClean="0"/>
              <a:t>:</a:t>
            </a:r>
          </a:p>
          <a:p>
            <a:r>
              <a:rPr lang="en-US" altLang="zh-CN" dirty="0" smtClean="0"/>
              <a:t>1.</a:t>
            </a:r>
            <a:r>
              <a:rPr lang="zh-CN" altLang="en-US" dirty="0" smtClean="0"/>
              <a:t>良好</a:t>
            </a:r>
            <a:r>
              <a:rPr lang="zh-CN" altLang="en-US" dirty="0"/>
              <a:t>的学习氛围和经验丰富的老师指导</a:t>
            </a:r>
            <a:r>
              <a:rPr lang="zh-CN" altLang="en-US" dirty="0" smtClean="0"/>
              <a:t>，学习更轻松容易，学习效率高，</a:t>
            </a:r>
            <a:r>
              <a:rPr lang="en-US" altLang="zh-CN" dirty="0" smtClean="0"/>
              <a:t>4</a:t>
            </a:r>
            <a:r>
              <a:rPr lang="zh-CN" altLang="en-US" dirty="0" smtClean="0"/>
              <a:t>个月学会，学习的内容课程都会根据最新的技术做调整，学习的内容丰富、有用。</a:t>
            </a:r>
            <a:endParaRPr lang="en-US" altLang="zh-CN" dirty="0" smtClean="0"/>
          </a:p>
          <a:p>
            <a:r>
              <a:rPr lang="en-US" altLang="zh-CN" dirty="0" smtClean="0"/>
              <a:t>2.</a:t>
            </a:r>
            <a:r>
              <a:rPr lang="zh-CN" altLang="en-US" dirty="0" smtClean="0"/>
              <a:t>混朋友圈，</a:t>
            </a:r>
            <a:r>
              <a:rPr lang="en-US" altLang="zh-CN" dirty="0" smtClean="0"/>
              <a:t>DBA</a:t>
            </a:r>
            <a:r>
              <a:rPr lang="zh-CN" altLang="en-US" dirty="0" smtClean="0"/>
              <a:t>的圈子真的窄。</a:t>
            </a:r>
            <a:endParaRPr lang="en-US" altLang="zh-CN" dirty="0"/>
          </a:p>
          <a:p>
            <a:endParaRPr lang="en-US" altLang="zh-CN" dirty="0" smtClean="0"/>
          </a:p>
          <a:p>
            <a:r>
              <a:rPr lang="zh-CN" altLang="en-US" dirty="0" smtClean="0"/>
              <a:t>自学的缺点</a:t>
            </a:r>
            <a:r>
              <a:rPr lang="en-US" altLang="zh-CN" dirty="0" smtClean="0"/>
              <a:t>:</a:t>
            </a:r>
            <a:endParaRPr lang="en-US" altLang="zh-CN" dirty="0"/>
          </a:p>
          <a:p>
            <a:r>
              <a:rPr lang="en-US" altLang="zh-CN" dirty="0" smtClean="0"/>
              <a:t>1.</a:t>
            </a:r>
            <a:r>
              <a:rPr lang="zh-CN" altLang="en-US" dirty="0" smtClean="0"/>
              <a:t>难，从自学到放弃</a:t>
            </a:r>
            <a:endParaRPr lang="en-US" altLang="zh-CN" dirty="0" smtClean="0"/>
          </a:p>
          <a:p>
            <a:r>
              <a:rPr lang="en-US" altLang="zh-CN" dirty="0" smtClean="0"/>
              <a:t>2.</a:t>
            </a:r>
            <a:r>
              <a:rPr lang="zh-CN" altLang="en-US" dirty="0" smtClean="0"/>
              <a:t>慢，学习效率低下</a:t>
            </a:r>
            <a:endParaRPr lang="en-US" altLang="zh-CN" dirty="0" smtClean="0"/>
          </a:p>
          <a:p>
            <a:r>
              <a:rPr lang="en-US" altLang="zh-CN" dirty="0" smtClean="0"/>
              <a:t>3.</a:t>
            </a:r>
            <a:r>
              <a:rPr lang="zh-CN" altLang="en-US" dirty="0" smtClean="0"/>
              <a:t>差，学习的知识体系不科学，效果差</a:t>
            </a:r>
            <a:endParaRPr lang="en-US" altLang="zh-CN" dirty="0" smtClean="0"/>
          </a:p>
          <a:p>
            <a:endParaRPr lang="en-US" altLang="zh-CN" dirty="0"/>
          </a:p>
          <a:p>
            <a:r>
              <a:rPr lang="zh-CN" altLang="en-US" dirty="0" smtClean="0"/>
              <a:t>有兴趣的同学可以私下联系我。</a:t>
            </a:r>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17598994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smtClean="0"/>
              <a:t>备份</a:t>
            </a:r>
            <a:r>
              <a:rPr lang="en-US" altLang="zh-CN" dirty="0" smtClean="0"/>
              <a:t>:</a:t>
            </a:r>
            <a:r>
              <a:rPr lang="zh-CN" altLang="en-US" dirty="0" smtClean="0"/>
              <a:t>物理备份、逻辑备份</a:t>
            </a:r>
            <a:r>
              <a:rPr lang="en-US" altLang="zh-CN" dirty="0" smtClean="0"/>
              <a:t/>
            </a:r>
            <a:br>
              <a:rPr lang="en-US" altLang="zh-CN" dirty="0" smtClean="0"/>
            </a:br>
            <a:r>
              <a:rPr lang="en-US" altLang="zh-CN" dirty="0"/>
              <a:t/>
            </a:r>
            <a:br>
              <a:rPr lang="en-US" altLang="zh-CN" dirty="0"/>
            </a:br>
            <a:r>
              <a:rPr lang="en-US" altLang="zh-CN" dirty="0" smtClean="0"/>
              <a:t/>
            </a:r>
            <a:br>
              <a:rPr lang="en-US" altLang="zh-CN" dirty="0" smtClean="0"/>
            </a:br>
            <a:r>
              <a:rPr lang="en-US" altLang="zh-CN" dirty="0" smtClean="0"/>
              <a:t>backupdb.bat</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备份的脚本</a:t>
            </a:r>
            <a:r>
              <a:rPr lang="zh-CN" altLang="en-US" dirty="0" smtClean="0"/>
              <a:t>例子</a:t>
            </a:r>
            <a:endParaRPr lang="en-US" altLang="zh-CN" dirty="0" smtClean="0"/>
          </a:p>
          <a:p>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2912050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2" descr="C:\Users\longjun.deng\Desktop\图片3.png"/>
          <p:cNvPicPr>
            <a:picLocks noChangeAspect="1" noChangeArrowheads="1"/>
          </p:cNvPicPr>
          <p:nvPr/>
        </p:nvPicPr>
        <p:blipFill rotWithShape="1">
          <a:blip r:embed="rId3">
            <a:extLst>
              <a:ext uri="{28A0092B-C50C-407E-A947-70E740481C1C}">
                <a14:useLocalDpi xmlns:a14="http://schemas.microsoft.com/office/drawing/2010/main" val="0"/>
              </a:ext>
            </a:extLst>
          </a:blip>
          <a:srcRect l="1740" t="5066" r="15499" b="1976"/>
          <a:stretch/>
        </p:blipFill>
        <p:spPr bwMode="auto">
          <a:xfrm>
            <a:off x="1" y="-1"/>
            <a:ext cx="13681074" cy="79216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5"/>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r="15336" b="7127"/>
          <a:stretch/>
        </p:blipFill>
        <p:spPr bwMode="auto">
          <a:xfrm>
            <a:off x="5334962" y="-1"/>
            <a:ext cx="8346113" cy="792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 name="TextBox 39"/>
          <p:cNvSpPr txBox="1"/>
          <p:nvPr/>
        </p:nvSpPr>
        <p:spPr>
          <a:xfrm>
            <a:off x="1234655" y="3509991"/>
            <a:ext cx="6342061" cy="1200329"/>
          </a:xfrm>
          <a:prstGeom prst="rect">
            <a:avLst/>
          </a:prstGeom>
          <a:noFill/>
        </p:spPr>
        <p:txBody>
          <a:bodyPr wrap="square" rtlCol="0">
            <a:spAutoFit/>
          </a:bodyPr>
          <a:lstStyle/>
          <a:p>
            <a:r>
              <a:rPr lang="zh-CN" altLang="en-US" sz="7200" b="1" dirty="0" smtClean="0">
                <a:solidFill>
                  <a:srgbClr val="003366"/>
                </a:solidFill>
                <a:latin typeface="微软雅黑" panose="020B0503020204020204" pitchFamily="34" charset="-122"/>
                <a:ea typeface="微软雅黑" panose="020B0503020204020204" pitchFamily="34" charset="-122"/>
              </a:rPr>
              <a:t>感谢您的聆听！</a:t>
            </a:r>
            <a:endParaRPr lang="zh-CN" altLang="en-US" sz="7200" b="1" dirty="0">
              <a:solidFill>
                <a:srgbClr val="003366"/>
              </a:solidFill>
              <a:latin typeface="微软雅黑" panose="020B0503020204020204" pitchFamily="34" charset="-122"/>
              <a:ea typeface="微软雅黑" panose="020B0503020204020204" pitchFamily="34" charset="-122"/>
            </a:endParaRPr>
          </a:p>
        </p:txBody>
      </p:sp>
      <p:grpSp>
        <p:nvGrpSpPr>
          <p:cNvPr id="41" name="组合 40"/>
          <p:cNvGrpSpPr/>
          <p:nvPr/>
        </p:nvGrpSpPr>
        <p:grpSpPr>
          <a:xfrm>
            <a:off x="1400221" y="4638530"/>
            <a:ext cx="5893446" cy="369332"/>
            <a:chOff x="7722433" y="4441589"/>
            <a:chExt cx="4298857" cy="369332"/>
          </a:xfrm>
        </p:grpSpPr>
        <p:sp>
          <p:nvSpPr>
            <p:cNvPr id="42" name="矩形 41"/>
            <p:cNvSpPr/>
            <p:nvPr/>
          </p:nvSpPr>
          <p:spPr>
            <a:xfrm>
              <a:off x="7722433" y="4468637"/>
              <a:ext cx="4095463" cy="327770"/>
            </a:xfrm>
            <a:prstGeom prst="rect">
              <a:avLst/>
            </a:prstGeom>
            <a:solidFill>
              <a:srgbClr val="0033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p>
          </p:txBody>
        </p:sp>
        <p:sp>
          <p:nvSpPr>
            <p:cNvPr id="43" name="TextBox 42"/>
            <p:cNvSpPr txBox="1"/>
            <p:nvPr/>
          </p:nvSpPr>
          <p:spPr>
            <a:xfrm>
              <a:off x="7808126" y="4441589"/>
              <a:ext cx="4213164" cy="369332"/>
            </a:xfrm>
            <a:prstGeom prst="rect">
              <a:avLst/>
            </a:prstGeom>
            <a:noFill/>
          </p:spPr>
          <p:txBody>
            <a:bodyPr wrap="square" rtlCol="0">
              <a:spAutoFit/>
            </a:bodyPr>
            <a:lstStyle/>
            <a:p>
              <a:pPr algn="ctr"/>
              <a:r>
                <a:rPr lang="en-US" altLang="zh-CN" sz="1800" spc="2000" dirty="0" smtClean="0">
                  <a:solidFill>
                    <a:schemeClr val="bg1"/>
                  </a:solidFill>
                  <a:latin typeface="微软雅黑" panose="020B0503020204020204" pitchFamily="34" charset="-122"/>
                  <a:ea typeface="微软雅黑" panose="020B0503020204020204" pitchFamily="34" charset="-122"/>
                </a:rPr>
                <a:t>THANK YOU!</a:t>
              </a:r>
              <a:endParaRPr lang="en-US" altLang="zh-CN" sz="1600" spc="2000" dirty="0">
                <a:solidFill>
                  <a:schemeClr val="bg1"/>
                </a:solidFill>
                <a:latin typeface="微软雅黑" panose="020B0503020204020204" pitchFamily="34" charset="-122"/>
                <a:ea typeface="微软雅黑" panose="020B0503020204020204" pitchFamily="34" charset="-122"/>
              </a:endParaRPr>
            </a:p>
          </p:txBody>
        </p:sp>
      </p:grpSp>
      <p:pic>
        <p:nvPicPr>
          <p:cNvPr id="9" name="Picture 4"/>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647849" y="936476"/>
            <a:ext cx="3486514" cy="203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651677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500"/>
                                        <p:tgtEl>
                                          <p:spTgt spid="16"/>
                                        </p:tgtEl>
                                      </p:cBhvr>
                                    </p:animEffect>
                                  </p:childTnLst>
                                </p:cTn>
                              </p:par>
                              <p:par>
                                <p:cTn id="8" presetID="23" presetClass="entr" presetSubtype="528" fill="hold" grpId="0" nodeType="withEffect">
                                  <p:stCondLst>
                                    <p:cond delay="0"/>
                                  </p:stCondLst>
                                  <p:iterate type="lt">
                                    <p:tmPct val="50000"/>
                                  </p:iterate>
                                  <p:childTnLst>
                                    <p:set>
                                      <p:cBhvr>
                                        <p:cTn id="9" dur="1" fill="hold">
                                          <p:stCondLst>
                                            <p:cond delay="0"/>
                                          </p:stCondLst>
                                        </p:cTn>
                                        <p:tgtEl>
                                          <p:spTgt spid="40"/>
                                        </p:tgtEl>
                                        <p:attrNameLst>
                                          <p:attrName>style.visibility</p:attrName>
                                        </p:attrNameLst>
                                      </p:cBhvr>
                                      <p:to>
                                        <p:strVal val="visible"/>
                                      </p:to>
                                    </p:set>
                                    <p:anim calcmode="lin" valueType="num">
                                      <p:cBhvr>
                                        <p:cTn id="10" dur="250" fill="hold"/>
                                        <p:tgtEl>
                                          <p:spTgt spid="40"/>
                                        </p:tgtEl>
                                        <p:attrNameLst>
                                          <p:attrName>ppt_w</p:attrName>
                                        </p:attrNameLst>
                                      </p:cBhvr>
                                      <p:tavLst>
                                        <p:tav tm="0">
                                          <p:val>
                                            <p:fltVal val="0"/>
                                          </p:val>
                                        </p:tav>
                                        <p:tav tm="100000">
                                          <p:val>
                                            <p:strVal val="#ppt_w"/>
                                          </p:val>
                                        </p:tav>
                                      </p:tavLst>
                                    </p:anim>
                                    <p:anim calcmode="lin" valueType="num">
                                      <p:cBhvr>
                                        <p:cTn id="11" dur="250" fill="hold"/>
                                        <p:tgtEl>
                                          <p:spTgt spid="40"/>
                                        </p:tgtEl>
                                        <p:attrNameLst>
                                          <p:attrName>ppt_h</p:attrName>
                                        </p:attrNameLst>
                                      </p:cBhvr>
                                      <p:tavLst>
                                        <p:tav tm="0">
                                          <p:val>
                                            <p:fltVal val="0"/>
                                          </p:val>
                                        </p:tav>
                                        <p:tav tm="100000">
                                          <p:val>
                                            <p:strVal val="#ppt_h"/>
                                          </p:val>
                                        </p:tav>
                                      </p:tavLst>
                                    </p:anim>
                                    <p:anim calcmode="lin" valueType="num">
                                      <p:cBhvr>
                                        <p:cTn id="12" dur="250" fill="hold"/>
                                        <p:tgtEl>
                                          <p:spTgt spid="40"/>
                                        </p:tgtEl>
                                        <p:attrNameLst>
                                          <p:attrName>ppt_x</p:attrName>
                                        </p:attrNameLst>
                                      </p:cBhvr>
                                      <p:tavLst>
                                        <p:tav tm="0">
                                          <p:val>
                                            <p:fltVal val="0.5"/>
                                          </p:val>
                                        </p:tav>
                                        <p:tav tm="100000">
                                          <p:val>
                                            <p:strVal val="#ppt_x"/>
                                          </p:val>
                                        </p:tav>
                                      </p:tavLst>
                                    </p:anim>
                                    <p:anim calcmode="lin" valueType="num">
                                      <p:cBhvr>
                                        <p:cTn id="13" dur="250" fill="hold"/>
                                        <p:tgtEl>
                                          <p:spTgt spid="40"/>
                                        </p:tgtEl>
                                        <p:attrNameLst>
                                          <p:attrName>ppt_y</p:attrName>
                                        </p:attrNameLst>
                                      </p:cBhvr>
                                      <p:tavLst>
                                        <p:tav tm="0">
                                          <p:val>
                                            <p:fltVal val="0.5"/>
                                          </p:val>
                                        </p:tav>
                                        <p:tav tm="100000">
                                          <p:val>
                                            <p:strVal val="#ppt_y"/>
                                          </p:val>
                                        </p:tav>
                                      </p:tavLst>
                                    </p:anim>
                                  </p:childTnLst>
                                </p:cTn>
                              </p:par>
                              <p:par>
                                <p:cTn id="14" presetID="16" presetClass="entr" presetSubtype="21" fill="hold" nodeType="withEffect">
                                  <p:stCondLst>
                                    <p:cond delay="500"/>
                                  </p:stCondLst>
                                  <p:childTnLst>
                                    <p:set>
                                      <p:cBhvr>
                                        <p:cTn id="15" dur="1" fill="hold">
                                          <p:stCondLst>
                                            <p:cond delay="0"/>
                                          </p:stCondLst>
                                        </p:cTn>
                                        <p:tgtEl>
                                          <p:spTgt spid="41"/>
                                        </p:tgtEl>
                                        <p:attrNameLst>
                                          <p:attrName>style.visibility</p:attrName>
                                        </p:attrNameLst>
                                      </p:cBhvr>
                                      <p:to>
                                        <p:strVal val="visible"/>
                                      </p:to>
                                    </p:set>
                                    <p:animEffect transition="in" filter="barn(inVertical)">
                                      <p:cBhvr>
                                        <p:cTn id="16" dur="500"/>
                                        <p:tgtEl>
                                          <p:spTgt spid="41"/>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11945" y="1440532"/>
            <a:ext cx="8836265" cy="3046988"/>
          </a:xfrm>
          <a:prstGeom prst="rect">
            <a:avLst/>
          </a:prstGeom>
          <a:noFill/>
        </p:spPr>
        <p:txBody>
          <a:bodyPr wrap="none" rtlCol="0">
            <a:spAutoFit/>
          </a:bodyPr>
          <a:lstStyle/>
          <a:p>
            <a:r>
              <a:rPr lang="zh-CN" altLang="en-US" b="1" dirty="0" smtClean="0">
                <a:solidFill>
                  <a:prstClr val="black"/>
                </a:solidFill>
              </a:rPr>
              <a:t>哪些从业人员需要学习</a:t>
            </a:r>
            <a:r>
              <a:rPr lang="en-US" altLang="zh-CN" b="1" dirty="0" smtClean="0">
                <a:solidFill>
                  <a:prstClr val="black"/>
                </a:solidFill>
              </a:rPr>
              <a:t>MySQL</a:t>
            </a:r>
            <a:r>
              <a:rPr lang="zh-CN" altLang="en-US" b="1" dirty="0" smtClean="0">
                <a:solidFill>
                  <a:prstClr val="black"/>
                </a:solidFill>
              </a:rPr>
              <a:t>数据库的管理？</a:t>
            </a:r>
            <a:endParaRPr lang="en-US" altLang="zh-CN" b="1" dirty="0" smtClean="0">
              <a:solidFill>
                <a:prstClr val="black"/>
              </a:solidFill>
            </a:endParaRPr>
          </a:p>
          <a:p>
            <a:r>
              <a:rPr lang="zh-CN" altLang="en-US" dirty="0">
                <a:solidFill>
                  <a:prstClr val="black"/>
                </a:solidFill>
              </a:rPr>
              <a:t>运</a:t>
            </a:r>
            <a:r>
              <a:rPr lang="zh-CN" altLang="en-US" dirty="0" smtClean="0">
                <a:solidFill>
                  <a:prstClr val="black"/>
                </a:solidFill>
              </a:rPr>
              <a:t>维、开发、测试等所有技术岗，其中运维</a:t>
            </a:r>
            <a:r>
              <a:rPr lang="en-US" altLang="zh-CN" dirty="0" smtClean="0">
                <a:solidFill>
                  <a:prstClr val="black"/>
                </a:solidFill>
              </a:rPr>
              <a:t>/DBA</a:t>
            </a:r>
            <a:r>
              <a:rPr lang="zh-CN" altLang="en-US" dirty="0" smtClean="0">
                <a:solidFill>
                  <a:prstClr val="black"/>
                </a:solidFill>
              </a:rPr>
              <a:t>是需要精通的。</a:t>
            </a:r>
            <a:endParaRPr lang="en-US" altLang="zh-CN" dirty="0" smtClean="0">
              <a:solidFill>
                <a:prstClr val="black"/>
              </a:solidFill>
            </a:endParaRPr>
          </a:p>
          <a:p>
            <a:endParaRPr lang="en-US" altLang="zh-CN" dirty="0">
              <a:solidFill>
                <a:prstClr val="black"/>
              </a:solidFill>
            </a:endParaRPr>
          </a:p>
          <a:p>
            <a:r>
              <a:rPr lang="zh-CN" altLang="en-US" b="1" dirty="0" smtClean="0">
                <a:solidFill>
                  <a:prstClr val="black"/>
                </a:solidFill>
              </a:rPr>
              <a:t>为什么学习</a:t>
            </a:r>
            <a:r>
              <a:rPr lang="en-US" altLang="zh-CN" b="1" dirty="0" smtClean="0">
                <a:solidFill>
                  <a:prstClr val="black"/>
                </a:solidFill>
              </a:rPr>
              <a:t>MySQL</a:t>
            </a:r>
            <a:r>
              <a:rPr lang="zh-CN" altLang="en-US" b="1" dirty="0" smtClean="0">
                <a:solidFill>
                  <a:prstClr val="black"/>
                </a:solidFill>
              </a:rPr>
              <a:t>？</a:t>
            </a:r>
            <a:endParaRPr lang="en-US" altLang="zh-CN" b="1" dirty="0" smtClean="0">
              <a:solidFill>
                <a:prstClr val="black"/>
              </a:solidFill>
            </a:endParaRPr>
          </a:p>
          <a:p>
            <a:r>
              <a:rPr lang="zh-CN" altLang="en-US" dirty="0" smtClean="0">
                <a:solidFill>
                  <a:prstClr val="black"/>
                </a:solidFill>
              </a:rPr>
              <a:t>见第二章</a:t>
            </a:r>
            <a:r>
              <a:rPr lang="en-US" altLang="zh-CN" dirty="0">
                <a:solidFill>
                  <a:prstClr val="black"/>
                </a:solidFill>
              </a:rPr>
              <a:t> </a:t>
            </a:r>
            <a:r>
              <a:rPr lang="en-US" altLang="zh-CN" dirty="0" smtClean="0">
                <a:solidFill>
                  <a:prstClr val="black"/>
                </a:solidFill>
              </a:rPr>
              <a:t>MySQL</a:t>
            </a:r>
            <a:r>
              <a:rPr lang="zh-CN" altLang="en-US" dirty="0" smtClean="0">
                <a:solidFill>
                  <a:prstClr val="black"/>
                </a:solidFill>
              </a:rPr>
              <a:t>的前景</a:t>
            </a:r>
            <a:endParaRPr lang="en-US" altLang="zh-CN" dirty="0" smtClean="0">
              <a:solidFill>
                <a:prstClr val="black"/>
              </a:solidFill>
            </a:endParaRPr>
          </a:p>
          <a:p>
            <a:endParaRPr lang="en-US" altLang="zh-CN" dirty="0">
              <a:solidFill>
                <a:prstClr val="black"/>
              </a:solidFill>
            </a:endParaRPr>
          </a:p>
          <a:p>
            <a:endParaRPr lang="en-US" altLang="zh-CN" dirty="0">
              <a:solidFill>
                <a:prstClr val="black"/>
              </a:solidFill>
            </a:endParaRPr>
          </a:p>
          <a:p>
            <a:endParaRPr lang="en-US" altLang="zh-CN" dirty="0" smtClean="0">
              <a:solidFill>
                <a:prstClr val="black"/>
              </a:solidFill>
            </a:endParaRPr>
          </a:p>
        </p:txBody>
      </p:sp>
    </p:spTree>
    <p:extLst>
      <p:ext uri="{BB962C8B-B14F-4D97-AF65-F5344CB8AC3E}">
        <p14:creationId xmlns:p14="http://schemas.microsoft.com/office/powerpoint/2010/main" val="17058217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组合 87"/>
          <p:cNvGrpSpPr/>
          <p:nvPr/>
        </p:nvGrpSpPr>
        <p:grpSpPr>
          <a:xfrm>
            <a:off x="2614534" y="2568816"/>
            <a:ext cx="2585737" cy="2661333"/>
            <a:chOff x="1827622" y="1343919"/>
            <a:chExt cx="2304000" cy="2304000"/>
          </a:xfrm>
        </p:grpSpPr>
        <p:sp>
          <p:nvSpPr>
            <p:cNvPr id="89" name="椭圆 88"/>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lvl="0" algn="ctr"/>
              <a:r>
                <a:rPr lang="zh-CN" altLang="en-US" sz="4100" b="1" dirty="0" smtClean="0">
                  <a:solidFill>
                    <a:srgbClr val="E74E09"/>
                  </a:solidFill>
                  <a:latin typeface="DIN Mittelschrift Std" pitchFamily="50" charset="0"/>
                  <a:ea typeface="微软雅黑" pitchFamily="34" charset="-122"/>
                </a:rPr>
                <a:t>主目录</a:t>
              </a:r>
              <a:r>
                <a:rPr lang="en-US" altLang="zh-CN" dirty="0" smtClean="0">
                  <a:solidFill>
                    <a:srgbClr val="E74E09"/>
                  </a:solidFill>
                  <a:latin typeface="DIN Mittelschrift Std" pitchFamily="50" charset="0"/>
                  <a:ea typeface="微软雅黑" pitchFamily="34" charset="-122"/>
                </a:rPr>
                <a:t>Menu</a:t>
              </a:r>
              <a:endParaRPr lang="zh-CN" altLang="en-US" dirty="0">
                <a:solidFill>
                  <a:srgbClr val="E74E09"/>
                </a:solidFill>
                <a:latin typeface="DIN Mittelschrift Std" pitchFamily="50" charset="0"/>
                <a:ea typeface="微软雅黑" pitchFamily="34" charset="-122"/>
              </a:endParaRPr>
            </a:p>
          </p:txBody>
        </p:sp>
      </p:grpSp>
      <p:sp>
        <p:nvSpPr>
          <p:cNvPr id="24" name="圆角矩形 23"/>
          <p:cNvSpPr/>
          <p:nvPr/>
        </p:nvSpPr>
        <p:spPr>
          <a:xfrm>
            <a:off x="6362739" y="1898484"/>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a:p>
        </p:txBody>
      </p:sp>
      <p:sp>
        <p:nvSpPr>
          <p:cNvPr id="25" name="圆角矩形 24"/>
          <p:cNvSpPr/>
          <p:nvPr/>
        </p:nvSpPr>
        <p:spPr>
          <a:xfrm>
            <a:off x="6355657" y="2791472"/>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sz="1400"/>
          </a:p>
        </p:txBody>
      </p:sp>
      <p:sp>
        <p:nvSpPr>
          <p:cNvPr id="26" name="圆角矩形 25"/>
          <p:cNvSpPr/>
          <p:nvPr/>
        </p:nvSpPr>
        <p:spPr>
          <a:xfrm>
            <a:off x="6355657" y="3706407"/>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sz="1400"/>
          </a:p>
        </p:txBody>
      </p:sp>
      <p:sp>
        <p:nvSpPr>
          <p:cNvPr id="27" name="圆角矩形 26"/>
          <p:cNvSpPr/>
          <p:nvPr/>
        </p:nvSpPr>
        <p:spPr>
          <a:xfrm>
            <a:off x="6355657" y="4621342"/>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sz="1400"/>
          </a:p>
        </p:txBody>
      </p:sp>
      <p:sp>
        <p:nvSpPr>
          <p:cNvPr id="28" name="圆角矩形 27"/>
          <p:cNvSpPr/>
          <p:nvPr/>
        </p:nvSpPr>
        <p:spPr>
          <a:xfrm>
            <a:off x="6355657" y="5527592"/>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sz="1400"/>
          </a:p>
        </p:txBody>
      </p:sp>
      <p:sp>
        <p:nvSpPr>
          <p:cNvPr id="5" name="TextBox 4"/>
          <p:cNvSpPr txBox="1"/>
          <p:nvPr/>
        </p:nvSpPr>
        <p:spPr>
          <a:xfrm>
            <a:off x="7372147" y="1958518"/>
            <a:ext cx="2791253" cy="489425"/>
          </a:xfrm>
          <a:prstGeom prst="rect">
            <a:avLst/>
          </a:prstGeom>
          <a:noFill/>
        </p:spPr>
        <p:txBody>
          <a:bodyPr wrap="square" lIns="103693" tIns="51846" rIns="103693" bIns="51846" rtlCol="0">
            <a:spAutoFit/>
          </a:bodyPr>
          <a:lstStyle/>
          <a:p>
            <a:r>
              <a:rPr lang="zh-CN" altLang="en-US" sz="2500" dirty="0" smtClean="0">
                <a:solidFill>
                  <a:schemeClr val="bg1"/>
                </a:solidFill>
                <a:latin typeface="思源黑体 CN Medium" pitchFamily="34" charset="-122"/>
                <a:ea typeface="思源黑体 CN Medium" pitchFamily="34" charset="-122"/>
              </a:rPr>
              <a:t>一、数据库的种类</a:t>
            </a:r>
            <a:endParaRPr lang="zh-CN" altLang="en-US" sz="2500" dirty="0">
              <a:solidFill>
                <a:schemeClr val="bg1"/>
              </a:solidFill>
              <a:latin typeface="思源黑体 CN Medium" pitchFamily="34" charset="-122"/>
              <a:ea typeface="思源黑体 CN Medium" pitchFamily="34" charset="-122"/>
            </a:endParaRPr>
          </a:p>
        </p:txBody>
      </p:sp>
      <p:sp>
        <p:nvSpPr>
          <p:cNvPr id="6" name="椭圆 5"/>
          <p:cNvSpPr/>
          <p:nvPr/>
        </p:nvSpPr>
        <p:spPr>
          <a:xfrm>
            <a:off x="6908934" y="2044057"/>
            <a:ext cx="282815" cy="291083"/>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03693" tIns="51846" rIns="103693" bIns="51846" rtlCol="0" anchor="ctr"/>
          <a:lstStyle/>
          <a:p>
            <a:pPr algn="ctr"/>
            <a:endParaRPr lang="zh-CN" altLang="en-US"/>
          </a:p>
        </p:txBody>
      </p:sp>
      <p:grpSp>
        <p:nvGrpSpPr>
          <p:cNvPr id="8" name="组合 7"/>
          <p:cNvGrpSpPr/>
          <p:nvPr/>
        </p:nvGrpSpPr>
        <p:grpSpPr>
          <a:xfrm>
            <a:off x="6908934" y="2851506"/>
            <a:ext cx="3459994" cy="477054"/>
            <a:chOff x="5933823" y="2544869"/>
            <a:chExt cx="3083000" cy="413001"/>
          </a:xfrm>
        </p:grpSpPr>
        <p:sp>
          <p:nvSpPr>
            <p:cNvPr id="33" name="TextBox 32"/>
            <p:cNvSpPr txBox="1"/>
            <p:nvPr/>
          </p:nvSpPr>
          <p:spPr>
            <a:xfrm>
              <a:off x="6346566" y="2544869"/>
              <a:ext cx="2670257" cy="413001"/>
            </a:xfrm>
            <a:prstGeom prst="rect">
              <a:avLst/>
            </a:prstGeom>
            <a:noFill/>
          </p:spPr>
          <p:txBody>
            <a:bodyPr wrap="square" rtlCol="0">
              <a:spAutoFit/>
            </a:bodyPr>
            <a:lstStyle/>
            <a:p>
              <a:r>
                <a:rPr lang="zh-CN" altLang="en-US" sz="2500" dirty="0" smtClean="0">
                  <a:solidFill>
                    <a:schemeClr val="bg1"/>
                  </a:solidFill>
                  <a:latin typeface="思源黑体 CN Medium" pitchFamily="34" charset="-122"/>
                  <a:ea typeface="思源黑体 CN Medium" pitchFamily="34" charset="-122"/>
                </a:rPr>
                <a:t>二、</a:t>
              </a:r>
              <a:r>
                <a:rPr lang="en-US" altLang="zh-CN" sz="2500" dirty="0" smtClean="0">
                  <a:solidFill>
                    <a:schemeClr val="bg1"/>
                  </a:solidFill>
                  <a:latin typeface="思源黑体 CN Medium" pitchFamily="34" charset="-122"/>
                  <a:ea typeface="思源黑体 CN Medium" pitchFamily="34" charset="-122"/>
                </a:rPr>
                <a:t>MySQL</a:t>
              </a:r>
              <a:r>
                <a:rPr lang="zh-CN" altLang="en-US" sz="2500" dirty="0" smtClean="0">
                  <a:solidFill>
                    <a:schemeClr val="bg1"/>
                  </a:solidFill>
                  <a:latin typeface="思源黑体 CN Medium" pitchFamily="34" charset="-122"/>
                  <a:ea typeface="思源黑体 CN Medium" pitchFamily="34" charset="-122"/>
                </a:rPr>
                <a:t>的前景</a:t>
              </a:r>
              <a:endParaRPr lang="zh-CN" altLang="en-US" sz="2500" dirty="0">
                <a:solidFill>
                  <a:schemeClr val="bg1"/>
                </a:solidFill>
                <a:latin typeface="思源黑体 CN Medium" pitchFamily="34" charset="-122"/>
                <a:ea typeface="思源黑体 CN Medium" pitchFamily="34" charset="-122"/>
              </a:endParaRPr>
            </a:p>
          </p:txBody>
        </p:sp>
        <p:sp>
          <p:nvSpPr>
            <p:cNvPr id="34" name="椭圆 33"/>
            <p:cNvSpPr/>
            <p:nvPr/>
          </p:nvSpPr>
          <p:spPr>
            <a:xfrm>
              <a:off x="5933823" y="2618924"/>
              <a:ext cx="252000" cy="252000"/>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6908935" y="3766441"/>
            <a:ext cx="2840879" cy="477054"/>
            <a:chOff x="5933823" y="3336957"/>
            <a:chExt cx="2531343" cy="413001"/>
          </a:xfrm>
        </p:grpSpPr>
        <p:sp>
          <p:nvSpPr>
            <p:cNvPr id="35" name="TextBox 34"/>
            <p:cNvSpPr txBox="1"/>
            <p:nvPr/>
          </p:nvSpPr>
          <p:spPr>
            <a:xfrm>
              <a:off x="6346566" y="3336957"/>
              <a:ext cx="2118600" cy="413001"/>
            </a:xfrm>
            <a:prstGeom prst="rect">
              <a:avLst/>
            </a:prstGeom>
            <a:noFill/>
          </p:spPr>
          <p:txBody>
            <a:bodyPr wrap="square" rtlCol="0">
              <a:spAutoFit/>
            </a:bodyPr>
            <a:lstStyle/>
            <a:p>
              <a:r>
                <a:rPr lang="zh-CN" altLang="en-US" sz="2500" dirty="0" smtClean="0">
                  <a:solidFill>
                    <a:schemeClr val="bg1"/>
                  </a:solidFill>
                  <a:latin typeface="思源黑体 CN Medium" pitchFamily="34" charset="-122"/>
                  <a:ea typeface="思源黑体 CN Medium" pitchFamily="34" charset="-122"/>
                </a:rPr>
                <a:t>三、安装</a:t>
              </a:r>
              <a:endParaRPr lang="zh-CN" altLang="en-US" sz="2500" dirty="0">
                <a:solidFill>
                  <a:schemeClr val="bg1"/>
                </a:solidFill>
                <a:latin typeface="思源黑体 CN Medium" pitchFamily="34" charset="-122"/>
                <a:ea typeface="思源黑体 CN Medium" pitchFamily="34" charset="-122"/>
              </a:endParaRPr>
            </a:p>
          </p:txBody>
        </p:sp>
        <p:sp>
          <p:nvSpPr>
            <p:cNvPr id="36" name="椭圆 35"/>
            <p:cNvSpPr/>
            <p:nvPr/>
          </p:nvSpPr>
          <p:spPr>
            <a:xfrm>
              <a:off x="5933823" y="3411012"/>
              <a:ext cx="252000" cy="252000"/>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6908935" y="4681376"/>
            <a:ext cx="2840879" cy="477054"/>
            <a:chOff x="5933823" y="4129045"/>
            <a:chExt cx="2531343" cy="413001"/>
          </a:xfrm>
        </p:grpSpPr>
        <p:sp>
          <p:nvSpPr>
            <p:cNvPr id="37" name="TextBox 36"/>
            <p:cNvSpPr txBox="1"/>
            <p:nvPr/>
          </p:nvSpPr>
          <p:spPr>
            <a:xfrm>
              <a:off x="6346566" y="4129045"/>
              <a:ext cx="2118600" cy="413001"/>
            </a:xfrm>
            <a:prstGeom prst="rect">
              <a:avLst/>
            </a:prstGeom>
            <a:noFill/>
          </p:spPr>
          <p:txBody>
            <a:bodyPr wrap="square" rtlCol="0">
              <a:spAutoFit/>
            </a:bodyPr>
            <a:lstStyle/>
            <a:p>
              <a:r>
                <a:rPr lang="zh-CN" altLang="en-US" sz="2500" dirty="0" smtClean="0">
                  <a:solidFill>
                    <a:schemeClr val="bg1"/>
                  </a:solidFill>
                  <a:latin typeface="思源黑体 CN Medium" pitchFamily="34" charset="-122"/>
                  <a:ea typeface="思源黑体 CN Medium" pitchFamily="34" charset="-122"/>
                </a:rPr>
                <a:t>四、配置</a:t>
              </a:r>
              <a:endParaRPr lang="zh-CN" altLang="en-US" sz="2500" dirty="0">
                <a:solidFill>
                  <a:schemeClr val="bg1"/>
                </a:solidFill>
                <a:latin typeface="思源黑体 CN Medium" pitchFamily="34" charset="-122"/>
                <a:ea typeface="思源黑体 CN Medium" pitchFamily="34" charset="-122"/>
              </a:endParaRPr>
            </a:p>
          </p:txBody>
        </p:sp>
        <p:sp>
          <p:nvSpPr>
            <p:cNvPr id="38" name="椭圆 37"/>
            <p:cNvSpPr/>
            <p:nvPr/>
          </p:nvSpPr>
          <p:spPr>
            <a:xfrm>
              <a:off x="5933823" y="4203100"/>
              <a:ext cx="252000" cy="252000"/>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6908935" y="5587626"/>
            <a:ext cx="2698480" cy="477054"/>
            <a:chOff x="5933823" y="5113669"/>
            <a:chExt cx="2404459" cy="413001"/>
          </a:xfrm>
        </p:grpSpPr>
        <p:sp>
          <p:nvSpPr>
            <p:cNvPr id="39" name="TextBox 38"/>
            <p:cNvSpPr txBox="1"/>
            <p:nvPr/>
          </p:nvSpPr>
          <p:spPr>
            <a:xfrm>
              <a:off x="6346566" y="5113669"/>
              <a:ext cx="1991716" cy="413001"/>
            </a:xfrm>
            <a:prstGeom prst="rect">
              <a:avLst/>
            </a:prstGeom>
            <a:noFill/>
          </p:spPr>
          <p:txBody>
            <a:bodyPr wrap="square" rtlCol="0">
              <a:spAutoFit/>
            </a:bodyPr>
            <a:lstStyle/>
            <a:p>
              <a:r>
                <a:rPr lang="zh-CN" altLang="en-US" sz="2500" dirty="0" smtClean="0">
                  <a:solidFill>
                    <a:schemeClr val="bg1"/>
                  </a:solidFill>
                  <a:latin typeface="思源黑体 CN Medium" pitchFamily="34" charset="-122"/>
                  <a:ea typeface="思源黑体 CN Medium" pitchFamily="34" charset="-122"/>
                </a:rPr>
                <a:t>五、维护</a:t>
              </a:r>
              <a:endParaRPr lang="zh-CN" altLang="en-US" sz="2500" dirty="0">
                <a:solidFill>
                  <a:schemeClr val="bg1"/>
                </a:solidFill>
                <a:latin typeface="思源黑体 CN Medium" pitchFamily="34" charset="-122"/>
                <a:ea typeface="思源黑体 CN Medium" pitchFamily="34" charset="-122"/>
              </a:endParaRPr>
            </a:p>
          </p:txBody>
        </p:sp>
        <p:sp>
          <p:nvSpPr>
            <p:cNvPr id="40" name="椭圆 39"/>
            <p:cNvSpPr/>
            <p:nvPr/>
          </p:nvSpPr>
          <p:spPr>
            <a:xfrm>
              <a:off x="5933823" y="5187724"/>
              <a:ext cx="252000" cy="252000"/>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2685904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p:cTn id="7" dur="500" fill="hold"/>
                                        <p:tgtEl>
                                          <p:spTgt spid="88"/>
                                        </p:tgtEl>
                                        <p:attrNameLst>
                                          <p:attrName>ppt_w</p:attrName>
                                        </p:attrNameLst>
                                      </p:cBhvr>
                                      <p:tavLst>
                                        <p:tav tm="0">
                                          <p:val>
                                            <p:strVal val="4/3*#ppt_w"/>
                                          </p:val>
                                        </p:tav>
                                        <p:tav tm="100000">
                                          <p:val>
                                            <p:strVal val="#ppt_w"/>
                                          </p:val>
                                        </p:tav>
                                      </p:tavLst>
                                    </p:anim>
                                    <p:anim calcmode="lin" valueType="num">
                                      <p:cBhvr>
                                        <p:cTn id="8" dur="500" fill="hold"/>
                                        <p:tgtEl>
                                          <p:spTgt spid="88"/>
                                        </p:tgtEl>
                                        <p:attrNameLst>
                                          <p:attrName>ppt_h</p:attrName>
                                        </p:attrNameLst>
                                      </p:cBhvr>
                                      <p:tavLst>
                                        <p:tav tm="0">
                                          <p:val>
                                            <p:strVal val="4/3*#ppt_h"/>
                                          </p:val>
                                        </p:tav>
                                        <p:tav tm="100000">
                                          <p:val>
                                            <p:strVal val="#ppt_h"/>
                                          </p:val>
                                        </p:tav>
                                      </p:tavLst>
                                    </p:anim>
                                  </p:childTnLst>
                                </p:cTn>
                              </p:par>
                              <p:par>
                                <p:cTn id="9" presetID="22" presetClass="entr" presetSubtype="8" fill="hold" grpId="0" nodeType="withEffect">
                                  <p:stCondLst>
                                    <p:cond delay="0"/>
                                  </p:stCondLst>
                                  <p:iterate type="lt">
                                    <p:tmPct val="0"/>
                                  </p:iterate>
                                  <p:childTnLst>
                                    <p:set>
                                      <p:cBhvr>
                                        <p:cTn id="10" dur="1" fill="hold">
                                          <p:stCondLst>
                                            <p:cond delay="0"/>
                                          </p:stCondLst>
                                        </p:cTn>
                                        <p:tgtEl>
                                          <p:spTgt spid="24"/>
                                        </p:tgtEl>
                                        <p:attrNameLst>
                                          <p:attrName>style.visibility</p:attrName>
                                        </p:attrNameLst>
                                      </p:cBhvr>
                                      <p:to>
                                        <p:strVal val="visible"/>
                                      </p:to>
                                    </p:set>
                                    <p:animEffect transition="in" filter="wipe(left)">
                                      <p:cBhvr>
                                        <p:cTn id="11" dur="1000"/>
                                        <p:tgtEl>
                                          <p:spTgt spid="24"/>
                                        </p:tgtEl>
                                      </p:cBhvr>
                                    </p:animEffect>
                                  </p:childTnLst>
                                </p:cTn>
                              </p:par>
                              <p:par>
                                <p:cTn id="12" presetID="12" presetClass="entr" presetSubtype="2" fill="hold" grpId="0" nodeType="withEffect">
                                  <p:stCondLst>
                                    <p:cond delay="500"/>
                                  </p:stCondLst>
                                  <p:iterate type="lt">
                                    <p:tmPct val="0"/>
                                  </p:iterate>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p:tgtEl>
                                          <p:spTgt spid="6"/>
                                        </p:tgtEl>
                                        <p:attrNameLst>
                                          <p:attrName>ppt_x</p:attrName>
                                        </p:attrNameLst>
                                      </p:cBhvr>
                                      <p:tavLst>
                                        <p:tav tm="0">
                                          <p:val>
                                            <p:strVal val="#ppt_x+#ppt_w*1.125000"/>
                                          </p:val>
                                        </p:tav>
                                        <p:tav tm="100000">
                                          <p:val>
                                            <p:strVal val="#ppt_x"/>
                                          </p:val>
                                        </p:tav>
                                      </p:tavLst>
                                    </p:anim>
                                    <p:animEffect transition="in" filter="wipe(left)">
                                      <p:cBhvr>
                                        <p:cTn id="15" dur="500"/>
                                        <p:tgtEl>
                                          <p:spTgt spid="6"/>
                                        </p:tgtEl>
                                      </p:cBhvr>
                                    </p:animEffect>
                                  </p:childTnLst>
                                </p:cTn>
                              </p:par>
                              <p:par>
                                <p:cTn id="16" presetID="12" presetClass="entr" presetSubtype="2" fill="hold" grpId="0" nodeType="withEffect">
                                  <p:stCondLst>
                                    <p:cond delay="500"/>
                                  </p:stCondLst>
                                  <p:iterate type="lt">
                                    <p:tmPct val="0"/>
                                  </p:iterate>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p:tgtEl>
                                          <p:spTgt spid="5"/>
                                        </p:tgtEl>
                                        <p:attrNameLst>
                                          <p:attrName>ppt_x</p:attrName>
                                        </p:attrNameLst>
                                      </p:cBhvr>
                                      <p:tavLst>
                                        <p:tav tm="0">
                                          <p:val>
                                            <p:strVal val="#ppt_x+#ppt_w*1.125000"/>
                                          </p:val>
                                        </p:tav>
                                        <p:tav tm="100000">
                                          <p:val>
                                            <p:strVal val="#ppt_x"/>
                                          </p:val>
                                        </p:tav>
                                      </p:tavLst>
                                    </p:anim>
                                    <p:animEffect transition="in" filter="wipe(left)">
                                      <p:cBhvr>
                                        <p:cTn id="19" dur="500"/>
                                        <p:tgtEl>
                                          <p:spTgt spid="5"/>
                                        </p:tgtEl>
                                      </p:cBhvr>
                                    </p:animEffect>
                                  </p:childTnLst>
                                </p:cTn>
                              </p:par>
                              <p:par>
                                <p:cTn id="20" presetID="22" presetClass="entr" presetSubtype="8" fill="hold" grpId="0" nodeType="withEffect">
                                  <p:stCondLst>
                                    <p:cond delay="1000"/>
                                  </p:stCondLst>
                                  <p:childTnLst>
                                    <p:set>
                                      <p:cBhvr>
                                        <p:cTn id="21" dur="1" fill="hold">
                                          <p:stCondLst>
                                            <p:cond delay="0"/>
                                          </p:stCondLst>
                                        </p:cTn>
                                        <p:tgtEl>
                                          <p:spTgt spid="25"/>
                                        </p:tgtEl>
                                        <p:attrNameLst>
                                          <p:attrName>style.visibility</p:attrName>
                                        </p:attrNameLst>
                                      </p:cBhvr>
                                      <p:to>
                                        <p:strVal val="visible"/>
                                      </p:to>
                                    </p:set>
                                    <p:animEffect transition="in" filter="wipe(left)">
                                      <p:cBhvr>
                                        <p:cTn id="22" dur="1000"/>
                                        <p:tgtEl>
                                          <p:spTgt spid="25"/>
                                        </p:tgtEl>
                                      </p:cBhvr>
                                    </p:animEffect>
                                  </p:childTnLst>
                                </p:cTn>
                              </p:par>
                              <p:par>
                                <p:cTn id="23" presetID="12" presetClass="entr" presetSubtype="2" fill="hold" nodeType="withEffect">
                                  <p:stCondLst>
                                    <p:cond delay="10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p:tgtEl>
                                          <p:spTgt spid="8"/>
                                        </p:tgtEl>
                                        <p:attrNameLst>
                                          <p:attrName>ppt_x</p:attrName>
                                        </p:attrNameLst>
                                      </p:cBhvr>
                                      <p:tavLst>
                                        <p:tav tm="0">
                                          <p:val>
                                            <p:strVal val="#ppt_x+#ppt_w*1.125000"/>
                                          </p:val>
                                        </p:tav>
                                        <p:tav tm="100000">
                                          <p:val>
                                            <p:strVal val="#ppt_x"/>
                                          </p:val>
                                        </p:tav>
                                      </p:tavLst>
                                    </p:anim>
                                    <p:animEffect transition="in" filter="wipe(left)">
                                      <p:cBhvr>
                                        <p:cTn id="26" dur="500"/>
                                        <p:tgtEl>
                                          <p:spTgt spid="8"/>
                                        </p:tgtEl>
                                      </p:cBhvr>
                                    </p:animEffect>
                                  </p:childTnLst>
                                </p:cTn>
                              </p:par>
                              <p:par>
                                <p:cTn id="27" presetID="22" presetClass="entr" presetSubtype="8" fill="hold" grpId="0" nodeType="withEffect">
                                  <p:stCondLst>
                                    <p:cond delay="1750"/>
                                  </p:stCondLst>
                                  <p:childTnLst>
                                    <p:set>
                                      <p:cBhvr>
                                        <p:cTn id="28" dur="1" fill="hold">
                                          <p:stCondLst>
                                            <p:cond delay="0"/>
                                          </p:stCondLst>
                                        </p:cTn>
                                        <p:tgtEl>
                                          <p:spTgt spid="26"/>
                                        </p:tgtEl>
                                        <p:attrNameLst>
                                          <p:attrName>style.visibility</p:attrName>
                                        </p:attrNameLst>
                                      </p:cBhvr>
                                      <p:to>
                                        <p:strVal val="visible"/>
                                      </p:to>
                                    </p:set>
                                    <p:animEffect transition="in" filter="wipe(left)">
                                      <p:cBhvr>
                                        <p:cTn id="29" dur="1000"/>
                                        <p:tgtEl>
                                          <p:spTgt spid="26"/>
                                        </p:tgtEl>
                                      </p:cBhvr>
                                    </p:animEffect>
                                  </p:childTnLst>
                                </p:cTn>
                              </p:par>
                              <p:par>
                                <p:cTn id="30" presetID="12" presetClass="entr" presetSubtype="2" fill="hold" nodeType="withEffect">
                                  <p:stCondLst>
                                    <p:cond delay="175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p:tgtEl>
                                          <p:spTgt spid="9"/>
                                        </p:tgtEl>
                                        <p:attrNameLst>
                                          <p:attrName>ppt_x</p:attrName>
                                        </p:attrNameLst>
                                      </p:cBhvr>
                                      <p:tavLst>
                                        <p:tav tm="0">
                                          <p:val>
                                            <p:strVal val="#ppt_x+#ppt_w*1.125000"/>
                                          </p:val>
                                        </p:tav>
                                        <p:tav tm="100000">
                                          <p:val>
                                            <p:strVal val="#ppt_x"/>
                                          </p:val>
                                        </p:tav>
                                      </p:tavLst>
                                    </p:anim>
                                    <p:animEffect transition="in" filter="wipe(left)">
                                      <p:cBhvr>
                                        <p:cTn id="33" dur="500"/>
                                        <p:tgtEl>
                                          <p:spTgt spid="9"/>
                                        </p:tgtEl>
                                      </p:cBhvr>
                                    </p:animEffect>
                                  </p:childTnLst>
                                </p:cTn>
                              </p:par>
                              <p:par>
                                <p:cTn id="34" presetID="22" presetClass="entr" presetSubtype="8" fill="hold" grpId="0" nodeType="withEffect">
                                  <p:stCondLst>
                                    <p:cond delay="2500"/>
                                  </p:stCondLst>
                                  <p:childTnLst>
                                    <p:set>
                                      <p:cBhvr>
                                        <p:cTn id="35" dur="1" fill="hold">
                                          <p:stCondLst>
                                            <p:cond delay="0"/>
                                          </p:stCondLst>
                                        </p:cTn>
                                        <p:tgtEl>
                                          <p:spTgt spid="27"/>
                                        </p:tgtEl>
                                        <p:attrNameLst>
                                          <p:attrName>style.visibility</p:attrName>
                                        </p:attrNameLst>
                                      </p:cBhvr>
                                      <p:to>
                                        <p:strVal val="visible"/>
                                      </p:to>
                                    </p:set>
                                    <p:animEffect transition="in" filter="wipe(left)">
                                      <p:cBhvr>
                                        <p:cTn id="36" dur="1000"/>
                                        <p:tgtEl>
                                          <p:spTgt spid="27"/>
                                        </p:tgtEl>
                                      </p:cBhvr>
                                    </p:animEffect>
                                  </p:childTnLst>
                                </p:cTn>
                              </p:par>
                              <p:par>
                                <p:cTn id="37" presetID="12" presetClass="entr" presetSubtype="2" fill="hold" nodeType="withEffect">
                                  <p:stCondLst>
                                    <p:cond delay="250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p:tgtEl>
                                          <p:spTgt spid="10"/>
                                        </p:tgtEl>
                                        <p:attrNameLst>
                                          <p:attrName>ppt_x</p:attrName>
                                        </p:attrNameLst>
                                      </p:cBhvr>
                                      <p:tavLst>
                                        <p:tav tm="0">
                                          <p:val>
                                            <p:strVal val="#ppt_x+#ppt_w*1.125000"/>
                                          </p:val>
                                        </p:tav>
                                        <p:tav tm="100000">
                                          <p:val>
                                            <p:strVal val="#ppt_x"/>
                                          </p:val>
                                        </p:tav>
                                      </p:tavLst>
                                    </p:anim>
                                    <p:animEffect transition="in" filter="wipe(left)">
                                      <p:cBhvr>
                                        <p:cTn id="40" dur="500"/>
                                        <p:tgtEl>
                                          <p:spTgt spid="10"/>
                                        </p:tgtEl>
                                      </p:cBhvr>
                                    </p:animEffect>
                                  </p:childTnLst>
                                </p:cTn>
                              </p:par>
                              <p:par>
                                <p:cTn id="41" presetID="22" presetClass="entr" presetSubtype="8" fill="hold" grpId="0" nodeType="withEffect">
                                  <p:stCondLst>
                                    <p:cond delay="3250"/>
                                  </p:stCondLst>
                                  <p:childTnLst>
                                    <p:set>
                                      <p:cBhvr>
                                        <p:cTn id="42" dur="1" fill="hold">
                                          <p:stCondLst>
                                            <p:cond delay="0"/>
                                          </p:stCondLst>
                                        </p:cTn>
                                        <p:tgtEl>
                                          <p:spTgt spid="28"/>
                                        </p:tgtEl>
                                        <p:attrNameLst>
                                          <p:attrName>style.visibility</p:attrName>
                                        </p:attrNameLst>
                                      </p:cBhvr>
                                      <p:to>
                                        <p:strVal val="visible"/>
                                      </p:to>
                                    </p:set>
                                    <p:animEffect transition="in" filter="wipe(left)">
                                      <p:cBhvr>
                                        <p:cTn id="43" dur="1000"/>
                                        <p:tgtEl>
                                          <p:spTgt spid="28"/>
                                        </p:tgtEl>
                                      </p:cBhvr>
                                    </p:animEffect>
                                  </p:childTnLst>
                                </p:cTn>
                              </p:par>
                              <p:par>
                                <p:cTn id="44" presetID="12" presetClass="entr" presetSubtype="2" fill="hold" nodeType="withEffect">
                                  <p:stCondLst>
                                    <p:cond delay="3250"/>
                                  </p:stCondLst>
                                  <p:childTnLst>
                                    <p:set>
                                      <p:cBhvr>
                                        <p:cTn id="45" dur="1" fill="hold">
                                          <p:stCondLst>
                                            <p:cond delay="0"/>
                                          </p:stCondLst>
                                        </p:cTn>
                                        <p:tgtEl>
                                          <p:spTgt spid="11"/>
                                        </p:tgtEl>
                                        <p:attrNameLst>
                                          <p:attrName>style.visibility</p:attrName>
                                        </p:attrNameLst>
                                      </p:cBhvr>
                                      <p:to>
                                        <p:strVal val="visible"/>
                                      </p:to>
                                    </p:set>
                                    <p:anim calcmode="lin" valueType="num">
                                      <p:cBhvr additive="base">
                                        <p:cTn id="46" dur="500"/>
                                        <p:tgtEl>
                                          <p:spTgt spid="11"/>
                                        </p:tgtEl>
                                        <p:attrNameLst>
                                          <p:attrName>ppt_x</p:attrName>
                                        </p:attrNameLst>
                                      </p:cBhvr>
                                      <p:tavLst>
                                        <p:tav tm="0">
                                          <p:val>
                                            <p:strVal val="#ppt_x+#ppt_w*1.125000"/>
                                          </p:val>
                                        </p:tav>
                                        <p:tav tm="100000">
                                          <p:val>
                                            <p:strVal val="#ppt_x"/>
                                          </p:val>
                                        </p:tav>
                                      </p:tavLst>
                                    </p:anim>
                                    <p:animEffect transition="in" filter="wipe(left)">
                                      <p:cBhvr>
                                        <p:cTn id="47" dur="500"/>
                                        <p:tgtEl>
                                          <p:spTgt spid="11"/>
                                        </p:tgtEl>
                                      </p:cBhvr>
                                    </p:animEffect>
                                  </p:childTnLst>
                                </p:cTn>
                              </p:par>
                            </p:childTnLst>
                          </p:cTn>
                        </p:par>
                        <p:par>
                          <p:cTn id="48" fill="hold">
                            <p:stCondLst>
                              <p:cond delay="4250"/>
                            </p:stCondLst>
                            <p:childTnLst>
                              <p:par>
                                <p:cTn id="49" presetID="42" presetClass="path" presetSubtype="0" accel="50000" decel="50000" fill="hold" grpId="1" nodeType="afterEffect">
                                  <p:stCondLst>
                                    <p:cond delay="0"/>
                                  </p:stCondLst>
                                  <p:iterate type="lt">
                                    <p:tmPct val="0"/>
                                  </p:iterate>
                                  <p:childTnLst>
                                    <p:animMotion origin="layout" path="M 0 0 L 0 0.25 E" pathEditMode="relative" ptsTypes="">
                                      <p:cBhvr>
                                        <p:cTn id="50" dur="2000" fill="hold"/>
                                        <p:tgtEl>
                                          <p:spTgt spid="24"/>
                                        </p:tgtEl>
                                        <p:attrNameLst>
                                          <p:attrName>ppt_x</p:attrName>
                                          <p:attrName>ppt_y</p:attrName>
                                        </p:attrNameLst>
                                      </p:cBhvr>
                                    </p:animMotion>
                                  </p:childTnLst>
                                </p:cTn>
                              </p:par>
                              <p:par>
                                <p:cTn id="51" presetID="42" presetClass="path" presetSubtype="0" accel="50000" decel="50000" fill="hold" grpId="1" nodeType="withEffect">
                                  <p:stCondLst>
                                    <p:cond delay="0"/>
                                  </p:stCondLst>
                                  <p:iterate type="lt">
                                    <p:tmPct val="0"/>
                                  </p:iterate>
                                  <p:childTnLst>
                                    <p:animMotion origin="layout" path="M 0 0 L 0 0.25 E" pathEditMode="relative" ptsTypes="">
                                      <p:cBhvr>
                                        <p:cTn id="52" dur="2000" fill="hold"/>
                                        <p:tgtEl>
                                          <p:spTgt spid="6"/>
                                        </p:tgtEl>
                                        <p:attrNameLst>
                                          <p:attrName>ppt_x</p:attrName>
                                          <p:attrName>ppt_y</p:attrName>
                                        </p:attrNameLst>
                                      </p:cBhvr>
                                    </p:animMotion>
                                  </p:childTnLst>
                                </p:cTn>
                              </p:par>
                              <p:par>
                                <p:cTn id="53" presetID="42" presetClass="path" presetSubtype="0" accel="50000" decel="50000" fill="hold" grpId="1" nodeType="withEffect">
                                  <p:stCondLst>
                                    <p:cond delay="0"/>
                                  </p:stCondLst>
                                  <p:iterate type="lt">
                                    <p:tmPct val="0"/>
                                  </p:iterate>
                                  <p:childTnLst>
                                    <p:animMotion origin="layout" path="M 0 0 L 0 0.25 E" pathEditMode="relative" ptsTypes="">
                                      <p:cBhvr>
                                        <p:cTn id="54" dur="2000" fill="hold"/>
                                        <p:tgtEl>
                                          <p:spTgt spid="5"/>
                                        </p:tgtEl>
                                        <p:attrNameLst>
                                          <p:attrName>ppt_x</p:attrName>
                                          <p:attrName>ppt_y</p:attrName>
                                        </p:attrNameLst>
                                      </p:cBhvr>
                                    </p:animMotion>
                                  </p:childTnLst>
                                </p:cTn>
                              </p:par>
                              <p:par>
                                <p:cTn id="55" presetID="10" presetClass="exit" presetSubtype="0" fill="hold" grpId="1" nodeType="withEffect">
                                  <p:stCondLst>
                                    <p:cond delay="0"/>
                                  </p:stCondLst>
                                  <p:childTnLst>
                                    <p:animEffect transition="out" filter="fade">
                                      <p:cBhvr>
                                        <p:cTn id="56" dur="500"/>
                                        <p:tgtEl>
                                          <p:spTgt spid="25"/>
                                        </p:tgtEl>
                                      </p:cBhvr>
                                    </p:animEffect>
                                    <p:set>
                                      <p:cBhvr>
                                        <p:cTn id="57" dur="1" fill="hold">
                                          <p:stCondLst>
                                            <p:cond delay="499"/>
                                          </p:stCondLst>
                                        </p:cTn>
                                        <p:tgtEl>
                                          <p:spTgt spid="25"/>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500"/>
                                        <p:tgtEl>
                                          <p:spTgt spid="8"/>
                                        </p:tgtEl>
                                      </p:cBhvr>
                                    </p:animEffect>
                                    <p:set>
                                      <p:cBhvr>
                                        <p:cTn id="60" dur="1" fill="hold">
                                          <p:stCondLst>
                                            <p:cond delay="499"/>
                                          </p:stCondLst>
                                        </p:cTn>
                                        <p:tgtEl>
                                          <p:spTgt spid="8"/>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26"/>
                                        </p:tgtEl>
                                      </p:cBhvr>
                                    </p:animEffect>
                                    <p:set>
                                      <p:cBhvr>
                                        <p:cTn id="63" dur="1" fill="hold">
                                          <p:stCondLst>
                                            <p:cond delay="499"/>
                                          </p:stCondLst>
                                        </p:cTn>
                                        <p:tgtEl>
                                          <p:spTgt spid="26"/>
                                        </p:tgtEl>
                                        <p:attrNameLst>
                                          <p:attrName>style.visibility</p:attrName>
                                        </p:attrNameLst>
                                      </p:cBhvr>
                                      <p:to>
                                        <p:strVal val="hidden"/>
                                      </p:to>
                                    </p:set>
                                  </p:childTnLst>
                                </p:cTn>
                              </p:par>
                              <p:par>
                                <p:cTn id="64" presetID="10" presetClass="exit" presetSubtype="0" fill="hold" nodeType="withEffect">
                                  <p:stCondLst>
                                    <p:cond delay="0"/>
                                  </p:stCondLst>
                                  <p:childTnLst>
                                    <p:animEffect transition="out" filter="fade">
                                      <p:cBhvr>
                                        <p:cTn id="65" dur="500"/>
                                        <p:tgtEl>
                                          <p:spTgt spid="9"/>
                                        </p:tgtEl>
                                      </p:cBhvr>
                                    </p:animEffect>
                                    <p:set>
                                      <p:cBhvr>
                                        <p:cTn id="66" dur="1" fill="hold">
                                          <p:stCondLst>
                                            <p:cond delay="499"/>
                                          </p:stCondLst>
                                        </p:cTn>
                                        <p:tgtEl>
                                          <p:spTgt spid="9"/>
                                        </p:tgtEl>
                                        <p:attrNameLst>
                                          <p:attrName>style.visibility</p:attrName>
                                        </p:attrNameLst>
                                      </p:cBhvr>
                                      <p:to>
                                        <p:strVal val="hidden"/>
                                      </p:to>
                                    </p:set>
                                  </p:childTnLst>
                                </p:cTn>
                              </p:par>
                              <p:par>
                                <p:cTn id="67" presetID="10" presetClass="exit" presetSubtype="0" fill="hold" grpId="1" nodeType="withEffect">
                                  <p:stCondLst>
                                    <p:cond delay="0"/>
                                  </p:stCondLst>
                                  <p:childTnLst>
                                    <p:animEffect transition="out" filter="fade">
                                      <p:cBhvr>
                                        <p:cTn id="68" dur="500"/>
                                        <p:tgtEl>
                                          <p:spTgt spid="27"/>
                                        </p:tgtEl>
                                      </p:cBhvr>
                                    </p:animEffect>
                                    <p:set>
                                      <p:cBhvr>
                                        <p:cTn id="69" dur="1" fill="hold">
                                          <p:stCondLst>
                                            <p:cond delay="499"/>
                                          </p:stCondLst>
                                        </p:cTn>
                                        <p:tgtEl>
                                          <p:spTgt spid="27"/>
                                        </p:tgtEl>
                                        <p:attrNameLst>
                                          <p:attrName>style.visibility</p:attrName>
                                        </p:attrNameLst>
                                      </p:cBhvr>
                                      <p:to>
                                        <p:strVal val="hidden"/>
                                      </p:to>
                                    </p:set>
                                  </p:childTnLst>
                                </p:cTn>
                              </p:par>
                              <p:par>
                                <p:cTn id="70" presetID="10" presetClass="exit" presetSubtype="0" fill="hold" nodeType="withEffect">
                                  <p:stCondLst>
                                    <p:cond delay="0"/>
                                  </p:stCondLst>
                                  <p:childTnLst>
                                    <p:animEffect transition="out" filter="fade">
                                      <p:cBhvr>
                                        <p:cTn id="71" dur="500"/>
                                        <p:tgtEl>
                                          <p:spTgt spid="10"/>
                                        </p:tgtEl>
                                      </p:cBhvr>
                                    </p:animEffect>
                                    <p:set>
                                      <p:cBhvr>
                                        <p:cTn id="72" dur="1" fill="hold">
                                          <p:stCondLst>
                                            <p:cond delay="499"/>
                                          </p:stCondLst>
                                        </p:cTn>
                                        <p:tgtEl>
                                          <p:spTgt spid="10"/>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28"/>
                                        </p:tgtEl>
                                      </p:cBhvr>
                                    </p:animEffect>
                                    <p:set>
                                      <p:cBhvr>
                                        <p:cTn id="75" dur="1" fill="hold">
                                          <p:stCondLst>
                                            <p:cond delay="499"/>
                                          </p:stCondLst>
                                        </p:cTn>
                                        <p:tgtEl>
                                          <p:spTgt spid="28"/>
                                        </p:tgtEl>
                                        <p:attrNameLst>
                                          <p:attrName>style.visibility</p:attrName>
                                        </p:attrNameLst>
                                      </p:cBhvr>
                                      <p:to>
                                        <p:strVal val="hidden"/>
                                      </p:to>
                                    </p:set>
                                  </p:childTnLst>
                                </p:cTn>
                              </p:par>
                              <p:par>
                                <p:cTn id="76" presetID="10" presetClass="exit" presetSubtype="0" fill="hold" nodeType="withEffect">
                                  <p:stCondLst>
                                    <p:cond delay="0"/>
                                  </p:stCondLst>
                                  <p:childTnLst>
                                    <p:animEffect transition="out" filter="fade">
                                      <p:cBhvr>
                                        <p:cTn id="77" dur="500"/>
                                        <p:tgtEl>
                                          <p:spTgt spid="11"/>
                                        </p:tgtEl>
                                      </p:cBhvr>
                                    </p:animEffect>
                                    <p:set>
                                      <p:cBhvr>
                                        <p:cTn id="78"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5" grpId="0"/>
      <p:bldP spid="5" grpId="1"/>
      <p:bldP spid="6" grpId="0" animBg="1"/>
      <p:bldP spid="6"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1800" dirty="0" smtClean="0"/>
              <a:t>一般我们把数据库划分为</a:t>
            </a:r>
            <a:r>
              <a:rPr lang="en-US" altLang="zh-CN" sz="1800" dirty="0" smtClean="0"/>
              <a:t>:</a:t>
            </a:r>
            <a:br>
              <a:rPr lang="en-US" altLang="zh-CN" sz="1800" dirty="0" smtClean="0"/>
            </a:br>
            <a:r>
              <a:rPr lang="zh-CN" altLang="en-US" sz="1800" dirty="0" smtClean="0">
                <a:solidFill>
                  <a:srgbClr val="FF0000"/>
                </a:solidFill>
              </a:rPr>
              <a:t>关系型数据库 </a:t>
            </a:r>
            <a:r>
              <a:rPr lang="zh-CN" altLang="en-US" sz="1800" dirty="0" smtClean="0"/>
              <a:t>和 </a:t>
            </a:r>
            <a:r>
              <a:rPr lang="zh-CN" altLang="en-US" sz="1800" dirty="0" smtClean="0">
                <a:solidFill>
                  <a:srgbClr val="FF0000"/>
                </a:solidFill>
              </a:rPr>
              <a:t>非关系型数据库</a:t>
            </a:r>
            <a:r>
              <a:rPr lang="en-US" altLang="zh-CN" sz="1800" dirty="0" smtClean="0"/>
              <a:t/>
            </a:r>
            <a:br>
              <a:rPr lang="en-US" altLang="zh-CN" sz="1800" dirty="0" smtClean="0"/>
            </a:br>
            <a:r>
              <a:rPr lang="en-US" altLang="zh-CN" sz="1800" dirty="0" smtClean="0"/>
              <a:t/>
            </a:r>
            <a:br>
              <a:rPr lang="en-US" altLang="zh-CN" sz="1800" dirty="0" smtClean="0"/>
            </a:br>
            <a:r>
              <a:rPr lang="zh-CN" altLang="en-US" sz="1800" dirty="0" smtClean="0"/>
              <a:t>主流的</a:t>
            </a:r>
            <a:r>
              <a:rPr lang="zh-CN" altLang="en-US" sz="1800" dirty="0" smtClean="0">
                <a:solidFill>
                  <a:srgbClr val="FF0000"/>
                </a:solidFill>
              </a:rPr>
              <a:t>关系型数据库</a:t>
            </a:r>
            <a:r>
              <a:rPr lang="en-US" altLang="zh-CN" sz="1800" dirty="0" smtClean="0"/>
              <a:t>:</a:t>
            </a:r>
            <a:br>
              <a:rPr lang="en-US" altLang="zh-CN" sz="1800" dirty="0" smtClean="0"/>
            </a:br>
            <a:r>
              <a:rPr lang="en-US" altLang="zh-CN" sz="1800" b="1" dirty="0" smtClean="0"/>
              <a:t>oracle  </a:t>
            </a:r>
            <a:r>
              <a:rPr lang="zh-CN" altLang="en-US" sz="1800" b="1" dirty="0" smtClean="0"/>
              <a:t>最好的数据库</a:t>
            </a:r>
            <a:r>
              <a:rPr lang="en-US" altLang="zh-CN" sz="1800" b="1" dirty="0" smtClean="0"/>
              <a:t> </a:t>
            </a:r>
            <a:br>
              <a:rPr lang="en-US" altLang="zh-CN" sz="1800" b="1" dirty="0" smtClean="0"/>
            </a:br>
            <a:r>
              <a:rPr lang="en-US" altLang="zh-CN" sz="1800" b="1" dirty="0" err="1" smtClean="0"/>
              <a:t>mysql</a:t>
            </a:r>
            <a:r>
              <a:rPr lang="en-US" altLang="zh-CN" sz="1800" b="1" dirty="0" smtClean="0"/>
              <a:t>  </a:t>
            </a:r>
            <a:r>
              <a:rPr lang="zh-CN" altLang="en-US" sz="1800" b="1" dirty="0" smtClean="0"/>
              <a:t>最流行的开源数据库</a:t>
            </a:r>
            <a:r>
              <a:rPr lang="en-US" altLang="zh-CN" sz="1800" b="1" dirty="0" smtClean="0"/>
              <a:t/>
            </a:r>
            <a:br>
              <a:rPr lang="en-US" altLang="zh-CN" sz="1800" b="1" dirty="0" smtClean="0"/>
            </a:br>
            <a:r>
              <a:rPr lang="en-US" altLang="zh-CN" sz="1800" b="1" dirty="0" err="1" smtClean="0"/>
              <a:t>sql</a:t>
            </a:r>
            <a:r>
              <a:rPr lang="en-US" altLang="zh-CN" sz="1800" b="1" dirty="0" smtClean="0"/>
              <a:t> server  Windows</a:t>
            </a:r>
            <a:r>
              <a:rPr lang="zh-CN" altLang="en-US" sz="1800" b="1" dirty="0" smtClean="0"/>
              <a:t>上最好的数据库</a:t>
            </a:r>
            <a:r>
              <a:rPr lang="en-US" altLang="zh-CN" sz="1800" b="1" dirty="0" smtClean="0"/>
              <a:t/>
            </a:r>
            <a:br>
              <a:rPr lang="en-US" altLang="zh-CN" sz="1800" b="1" dirty="0" smtClean="0"/>
            </a:br>
            <a:r>
              <a:rPr lang="en-US" altLang="zh-CN" sz="1800" b="1" dirty="0" err="1" smtClean="0"/>
              <a:t>postgres</a:t>
            </a:r>
            <a:r>
              <a:rPr lang="en-US" altLang="zh-CN" sz="1800" b="1" dirty="0" smtClean="0"/>
              <a:t>  </a:t>
            </a:r>
            <a:r>
              <a:rPr lang="zh-CN" altLang="en-US" sz="1800" b="1" dirty="0" smtClean="0"/>
              <a:t>功能最强大的开源数据库</a:t>
            </a:r>
            <a:r>
              <a:rPr lang="en-US" altLang="zh-CN" sz="1800" b="1" dirty="0" smtClean="0"/>
              <a:t/>
            </a:r>
            <a:br>
              <a:rPr lang="en-US" altLang="zh-CN" sz="1800" b="1" dirty="0" smtClean="0"/>
            </a:br>
            <a:r>
              <a:rPr lang="en-US" altLang="zh-CN" sz="1800" dirty="0" smtClean="0"/>
              <a:t>SQLite</a:t>
            </a:r>
            <a:br>
              <a:rPr lang="en-US" altLang="zh-CN" sz="1800" dirty="0" smtClean="0"/>
            </a:br>
            <a:r>
              <a:rPr lang="en-US" altLang="zh-CN" sz="1800" dirty="0" smtClean="0"/>
              <a:t>DB2</a:t>
            </a:r>
            <a:br>
              <a:rPr lang="en-US" altLang="zh-CN" sz="1800" dirty="0" smtClean="0"/>
            </a:br>
            <a:r>
              <a:rPr lang="en-US" altLang="zh-CN" sz="1800" dirty="0"/>
              <a:t/>
            </a:r>
            <a:br>
              <a:rPr lang="en-US" altLang="zh-CN" sz="1800" dirty="0"/>
            </a:br>
            <a:r>
              <a:rPr lang="zh-CN" altLang="en-US" sz="1800" dirty="0" smtClean="0"/>
              <a:t>主流</a:t>
            </a:r>
            <a:r>
              <a:rPr lang="zh-CN" altLang="en-US" sz="1800" dirty="0"/>
              <a:t>的</a:t>
            </a:r>
            <a:r>
              <a:rPr lang="zh-CN" altLang="en-US" sz="1800" dirty="0" smtClean="0">
                <a:solidFill>
                  <a:srgbClr val="FF0000"/>
                </a:solidFill>
              </a:rPr>
              <a:t>非关系型数据库</a:t>
            </a:r>
            <a:r>
              <a:rPr lang="en-US" altLang="zh-CN" sz="1800" dirty="0" smtClean="0"/>
              <a:t>:</a:t>
            </a:r>
            <a:br>
              <a:rPr lang="en-US" altLang="zh-CN" sz="1800" dirty="0" smtClean="0"/>
            </a:br>
            <a:r>
              <a:rPr lang="en-US" altLang="zh-CN" sz="1800" dirty="0" err="1" smtClean="0"/>
              <a:t>hbase</a:t>
            </a:r>
            <a:r>
              <a:rPr lang="en-US" altLang="zh-CN" sz="1800" dirty="0" smtClean="0"/>
              <a:t/>
            </a:r>
            <a:br>
              <a:rPr lang="en-US" altLang="zh-CN" sz="1800" dirty="0" smtClean="0"/>
            </a:br>
            <a:r>
              <a:rPr lang="en-US" altLang="zh-CN" sz="1800" dirty="0" err="1" smtClean="0"/>
              <a:t>MongoDB</a:t>
            </a:r>
            <a:r>
              <a:rPr lang="en-US" altLang="zh-CN" sz="1800" dirty="0" smtClean="0"/>
              <a:t/>
            </a:r>
            <a:br>
              <a:rPr lang="en-US" altLang="zh-CN" sz="1800" dirty="0" smtClean="0"/>
            </a:br>
            <a:r>
              <a:rPr lang="en-US" altLang="zh-CN" sz="1800" dirty="0" err="1" smtClean="0"/>
              <a:t>Solr</a:t>
            </a:r>
            <a:r>
              <a:rPr lang="en-US" altLang="zh-CN" sz="1800" dirty="0" smtClean="0"/>
              <a:t/>
            </a:r>
            <a:br>
              <a:rPr lang="en-US" altLang="zh-CN" sz="1800" dirty="0" smtClean="0"/>
            </a:br>
            <a:r>
              <a:rPr lang="en-US" altLang="zh-CN" sz="1800" dirty="0" err="1" smtClean="0"/>
              <a:t>Redis</a:t>
            </a:r>
            <a:r>
              <a:rPr lang="en-US" altLang="zh-CN" sz="1800" dirty="0" smtClean="0"/>
              <a:t/>
            </a:r>
            <a:br>
              <a:rPr lang="en-US" altLang="zh-CN" sz="1800" dirty="0" smtClean="0"/>
            </a:br>
            <a:r>
              <a:rPr lang="en-US" altLang="zh-CN" dirty="0" smtClean="0"/>
              <a:t/>
            </a:r>
            <a:br>
              <a:rPr lang="en-US" altLang="zh-CN" dirty="0" smtClean="0"/>
            </a:br>
            <a:r>
              <a:rPr lang="en-US" altLang="zh-CN" dirty="0" smtClean="0"/>
              <a:t/>
            </a:r>
            <a:br>
              <a:rPr lang="en-US" altLang="zh-CN" dirty="0" smtClean="0"/>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a:t/>
            </a:r>
            <a:br>
              <a:rPr lang="zh-CN" altLang="en-US" dirty="0"/>
            </a:br>
            <a:r>
              <a:rPr lang="zh-CN" altLang="en-US" dirty="0" smtClean="0">
                <a:solidFill>
                  <a:schemeClr val="tx1">
                    <a:lumMod val="75000"/>
                    <a:lumOff val="25000"/>
                  </a:schemeClr>
                </a:solidFill>
              </a:rPr>
              <a:t/>
            </a:r>
            <a:br>
              <a:rPr lang="zh-CN" altLang="en-US"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a:t>数据库的种类</a:t>
            </a:r>
          </a:p>
        </p:txBody>
      </p:sp>
      <p:sp>
        <p:nvSpPr>
          <p:cNvPr id="22" name="文本占位符 21"/>
          <p:cNvSpPr>
            <a:spLocks noGrp="1"/>
          </p:cNvSpPr>
          <p:nvPr>
            <p:ph type="body" sz="quarter" idx="11"/>
          </p:nvPr>
        </p:nvSpPr>
        <p:spPr/>
        <p:txBody>
          <a:bodyPr/>
          <a:lstStyle/>
          <a:p>
            <a:r>
              <a:rPr lang="zh-CN" altLang="en-US" dirty="0" smtClean="0"/>
              <a:t>一、数据库的种类</a:t>
            </a:r>
            <a:endParaRPr lang="zh-CN" altLang="en-US" dirty="0"/>
          </a:p>
        </p:txBody>
      </p:sp>
    </p:spTree>
    <p:extLst>
      <p:ext uri="{BB962C8B-B14F-4D97-AF65-F5344CB8AC3E}">
        <p14:creationId xmlns:p14="http://schemas.microsoft.com/office/powerpoint/2010/main" val="195828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a:t/>
            </a:r>
            <a:br>
              <a:rPr lang="zh-CN" altLang="en-US" dirty="0"/>
            </a:br>
            <a:r>
              <a:rPr lang="zh-CN" altLang="en-US" dirty="0" smtClean="0">
                <a:solidFill>
                  <a:schemeClr val="tx1">
                    <a:lumMod val="75000"/>
                    <a:lumOff val="25000"/>
                  </a:schemeClr>
                </a:solidFill>
              </a:rPr>
              <a:t/>
            </a:r>
            <a:br>
              <a:rPr lang="zh-CN" altLang="en-US"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a:t>数据库的种类</a:t>
            </a:r>
          </a:p>
        </p:txBody>
      </p:sp>
      <p:sp>
        <p:nvSpPr>
          <p:cNvPr id="22" name="文本占位符 21"/>
          <p:cNvSpPr>
            <a:spLocks noGrp="1"/>
          </p:cNvSpPr>
          <p:nvPr>
            <p:ph type="body" sz="quarter" idx="11"/>
          </p:nvPr>
        </p:nvSpPr>
        <p:spPr/>
        <p:txBody>
          <a:bodyPr/>
          <a:lstStyle/>
          <a:p>
            <a:r>
              <a:rPr lang="zh-CN" altLang="en-US" dirty="0" smtClean="0"/>
              <a:t>一、数据库的种类</a:t>
            </a:r>
            <a:endParaRPr lang="zh-CN" altLang="en-US"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35350" y="889000"/>
            <a:ext cx="6808788" cy="6143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47799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en-US" altLang="zh-CN" dirty="0" smtClean="0">
                <a:solidFill>
                  <a:schemeClr val="tx1">
                    <a:lumMod val="75000"/>
                    <a:lumOff val="25000"/>
                  </a:schemeClr>
                </a:solidFill>
                <a:hlinkClick r:id="rId2"/>
              </a:rPr>
              <a:t>http://mp.weixin.qq.com/s?__biz=MzIxNTQ0MDQxNg==&amp;mid=2247483853&amp;idx=1&amp;sn=d0bdaf750e4a531b865992b48c92ad19&amp;chksm=97990c82a0ee859406f30ce0e3a897f30423c3cfb312bc1c5eb97bb7a2097a9d90fd4162200d&amp;mpshare=1&amp;scene=23&amp;srcid=0109AD9Yux8RIuF2nxqpuvTY#rd</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a:t/>
            </a:r>
            <a:br>
              <a:rPr lang="zh-CN" altLang="en-US" dirty="0"/>
            </a:br>
            <a:r>
              <a:rPr lang="zh-CN" altLang="en-US" dirty="0" smtClean="0">
                <a:solidFill>
                  <a:schemeClr val="tx1">
                    <a:lumMod val="75000"/>
                    <a:lumOff val="25000"/>
                  </a:schemeClr>
                </a:solidFill>
              </a:rPr>
              <a:t/>
            </a:r>
            <a:br>
              <a:rPr lang="zh-CN" altLang="en-US"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a:t>数据库的种类</a:t>
            </a:r>
          </a:p>
        </p:txBody>
      </p:sp>
      <p:sp>
        <p:nvSpPr>
          <p:cNvPr id="22" name="文本占位符 21"/>
          <p:cNvSpPr>
            <a:spLocks noGrp="1"/>
          </p:cNvSpPr>
          <p:nvPr>
            <p:ph type="body" sz="quarter" idx="11"/>
          </p:nvPr>
        </p:nvSpPr>
        <p:spPr/>
        <p:txBody>
          <a:bodyPr/>
          <a:lstStyle/>
          <a:p>
            <a:r>
              <a:rPr lang="zh-CN" altLang="en-US" dirty="0" smtClean="0"/>
              <a:t>一、数据库的种类</a:t>
            </a:r>
            <a:endParaRPr lang="zh-CN" altLang="en-US" dirty="0"/>
          </a:p>
        </p:txBody>
      </p:sp>
      <p:pic>
        <p:nvPicPr>
          <p:cNvPr id="1026" name="Picture 2" descr="C:\Users\juncong.chen\Desktop\clipboar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2065" y="2016596"/>
            <a:ext cx="7992888" cy="5169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548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17149</TotalTime>
  <Words>975</Words>
  <Application>Microsoft Office PowerPoint</Application>
  <PresentationFormat>自定义</PresentationFormat>
  <Paragraphs>192</Paragraphs>
  <Slides>41</Slides>
  <Notes>3</Notes>
  <HiddenSlides>0</HiddenSlides>
  <MMClips>0</MMClips>
  <ScaleCrop>false</ScaleCrop>
  <HeadingPairs>
    <vt:vector size="4" baseType="variant">
      <vt:variant>
        <vt:lpstr>主题</vt:lpstr>
      </vt:variant>
      <vt:variant>
        <vt:i4>1</vt:i4>
      </vt:variant>
      <vt:variant>
        <vt:lpstr>幻灯片标题</vt:lpstr>
      </vt:variant>
      <vt:variant>
        <vt:i4>41</vt:i4>
      </vt:variant>
    </vt:vector>
  </HeadingPairs>
  <TitlesOfParts>
    <vt:vector size="42" baseType="lpstr">
      <vt:lpstr>Office 主题​​</vt:lpstr>
      <vt:lpstr>PowerPoint 演示文稿</vt:lpstr>
      <vt:lpstr>PowerPoint 演示文稿</vt:lpstr>
      <vt:lpstr>PowerPoint 演示文稿</vt:lpstr>
      <vt:lpstr>PowerPoint 演示文稿</vt:lpstr>
      <vt:lpstr>PowerPoint 演示文稿</vt:lpstr>
      <vt:lpstr>PowerPoint 演示文稿</vt:lpstr>
      <vt:lpstr>一般我们把数据库划分为: 关系型数据库 和 非关系型数据库  主流的关系型数据库: oracle  最好的数据库  mysql  最流行的开源数据库 sql server  Windows上最好的数据库 postgres  功能最强大的开源数据库 SQLite DB2  主流的非关系型数据库: hbase MongoDB Solr Redis       </vt:lpstr>
      <vt:lpstr>    </vt:lpstr>
      <vt:lpstr>http://mp.weixin.qq.com/s?__biz=MzIxNTQ0MDQxNg==&amp;mid=2247483853&amp;idx=1&amp;sn=d0bdaf750e4a531b865992b48c92ad19&amp;chksm=97990c82a0ee859406f30ce0e3a897f30423c3cfb312bc1c5eb97bb7a2097a9d90fd4162200d&amp;mpshare=1&amp;scene=23&amp;srcid=0109AD9Yux8RIuF2nxqpuvTY#rd    </vt:lpstr>
      <vt:lpstr>   </vt:lpstr>
      <vt:lpstr>   </vt:lpstr>
      <vt:lpstr>   </vt:lpstr>
      <vt:lpstr>   </vt:lpstr>
      <vt:lpstr>去IOE运动: I   IBM小型机 -&gt; Linux PC服务器 O Oracle  -&gt;  MySQL、NOSQL、Hadoop E  Emc的存储设备 -&gt; SSD、PCIE SSD  x86平台运算能力已超过小机 多台PC服务器组成高可用集群 成本降低、运算能力增强 降低被捆绑风险 棱镜门带来的后遗症                </vt:lpstr>
      <vt:lpstr> </vt:lpstr>
      <vt:lpstr> </vt:lpstr>
      <vt:lpstr>  </vt:lpstr>
      <vt:lpstr> </vt:lpstr>
      <vt:lpstr> 5.6新特性 http://jishu8.cc/2016/12/21/38/  5.7新特性 http://jishu8.cc/2016/12/12/28/  具体新特性介绍应该以官方文档的what ‘s new 章节为准   每次版本更新需要注意的东西是: 1.新的功能、工具 2.参数的新增 3.参数默认值的修改 4.参数的移除  等等</vt:lpstr>
      <vt:lpstr>linux上的安装方式有3种 1.源码安装 最不推荐的方式，因为要6G的空间 而且编译很慢 不是很牛逼的人，自己编译装出来搞不好也没有别人提供的二进制包牛逼。 源码安装方式适合研究和debug的人  2.RPM包安装 不太建议使用，没有多实例，没有多版本  3.二进制安装 (推荐)  学习环境搭建: #禁止iptables  :   /etc/init.d/iptables stop chkconfig --del iptables #禁止 selinux getenforce 0 vim /etc/sysconfig/selinux 把SELINUX=enforcing 替换为： SELINUX=disabled</vt:lpstr>
      <vt:lpstr>官方网站:   http://www.mysql.com</vt:lpstr>
      <vt:lpstr>连接层、SQL层、存储层</vt:lpstr>
      <vt:lpstr>MySQL5.5以后默认使用InnoDB存储引擎，之前默认的存储引擎使用的MyISAM。 有消息显示，MySQL8.0后会取消MyISAM存储引擎。   推荐书籍《MySQL技术内幕:InnoDB存储引擎》</vt:lpstr>
      <vt:lpstr>https://zhidao.baidu.com/question/367827651.html #二进制包 http://blog.csdn.net/shandianling/article/details/8144578 #rpm/yum   </vt:lpstr>
      <vt:lpstr>   </vt:lpstr>
      <vt:lpstr>见“单实例安装笔记.txt”</vt:lpstr>
      <vt:lpstr>Windows安装mysql5.7.17  安装版 下一步，下一步，下一步  troubleshoot 卸载数据库后，重新装数据库前，要手动移除“C:\ProgramData\MySQL\MySQL Server 5.7\Data”目录。不是的话，会导致安装数据库失败  绿色版(推荐)  下载地址: http://jishu8.cc/2017/02/06/55/  优势: 1.安装快速，只需要10几秒 2.配置自定义 3.体积小 4.方便部署实验主从复制</vt:lpstr>
      <vt:lpstr>MySQL有多少种启动方式呢？ </vt:lpstr>
      <vt:lpstr>1.Option File  文件配置参数 my.cnf  2.cmd-line （server-options）  命令行（命令参数) --initialize --initialize-insecure mysqld --defaults-file=/data/mysql/mysql3317/my3317.cnf --log-error=/data/mysql/mysql3317/fander.log &amp;  3.server-system-variables  系统变量 show variables; (默认什么都不加就是SESSION)  4.var scope  变量作用域 show GLOBAL/SESSION variables; show variables like ‘%auto%’; set global autocommit=0; set session autocommit=0;  5. Dynamic  动态更改  http://dev.mysql.com/doc/refman/5.7/en/server-system-variables.html</vt:lpstr>
      <vt:lpstr> </vt:lpstr>
      <vt:lpstr>   </vt:lpstr>
      <vt:lpstr> </vt:lpstr>
      <vt:lpstr>如何研究一个命令怎么使用，举例 my_print_defaults perror   按使用频率低到高排  mysqlbinlog mysqladmin mysqld mysqld_safe mysqld_multi (为什么不喜欢mysql_multi的原因之一，他居然是perl脚本) mysqldump mysqlpump(老师说有坑？) http://www.cnblogs.com/zengkefu/p/5669634.html 查了一下，5.7.11已经修复 mysql   所有命令都应该--help看看 </vt:lpstr>
      <vt:lpstr>1.mysqlbinlog  查看二进制日志 用于查看数据库执行过的内容，用于排查问题和故障恢复 mysqlbinlog mysql-bin.000001 mysqlbinlog --start-datetime="2015-05-21 10:00:00"   --database {DB}  mysql-bin.000001 &gt; log.txt  /gta/mysql5.6.24/bin/mysqlbinlog --base64-output=decode-rows -v --start-datetime="2016-06-01 00:00:00"  --database edu_center_yjzt  /gta/mysql5.6.24/data/mysql-bin.000068 &gt; /fander.txt </vt:lpstr>
      <vt:lpstr>2.mysqladmin (client for administering a MySQL server) mysqladmin pr mysqladmin pro mysqladmin processlist mysqladmin /usr/bin/mysqladmin -u root password '19861206' #改密码 mysqladmin -uroot -p shutdown #关mysql server http://blog.csdn.net/radkitty/article/details/4627400</vt:lpstr>
      <vt:lpstr>3. /usr/local/mysql/bin/mysqld --defaults-file=/data/mysql/mysql3306/my.cnf &amp; #如果指定了--defaults-file 只会加载指定位置的配置文件   </vt:lpstr>
      <vt:lpstr>4.mysqldump mysqlpump  备份 mysqldump -uroot -p --single-transaction --master-data=2 -ER -A &gt; all20161224.sql mysqldump -uroot -proot -P3307 -ER ecloud &gt; ecloud20170110.sql   5.mysql  登录/还原 mysql #登录mysql mysql -p #常用登录命令 mysql -uroot -proot  #登录mysql mysql -uroot -proot -P3306 #Windows常用登录命令 mysql -uroot -proot -S /tmp/mysql3306.sock #Linux常用登录命令 mysql -h192.168.x.x -urep -pgta@2015 -P3317 #远程登录mysql mysql -uroot -proot &lt; all20161224.sql mysql -uroot -proot ecloud &lt; ecloud20170110.sql mysql -uroot -proot -e "use sys;select * from processlist;"   http://blog.itpub.net/29773961/viewspace-1792637/ MySQL client客户端的四种连接方式  TCP/IP 与 socket</vt:lpstr>
      <vt:lpstr>6.sql命令 help 各种不区分大小写 数据库管理命令DBA必须掌握，对于一般运维人员熟练使用navicat作为代替也是可以的，需要用到命令行时再查询百度。 而一般的增删改查的sql运维人员必须掌握！避免删库而跑路的事情发生 connect sys; / use sys; （貌似是唯一可以不用分号的地方） show (global/session) variable like 'sql_mode'; show processlist; show databases; show tables; show master status\G; show slave status\G; reset slave; reset slave all; reset master; flush  privileges; INSTALL PLUGIN AUDIT SONAME 'libaudit_plugin.so'; show create tpcc1000; desc tpcc1000;  REVOKE super ON *.* FROM 'fander'@'%'; grant all privileges on bpm1_7_1r2m1.* to 'ecloud1_7_1r2m1'@'%'  identified by 'root'; grant select  on sys.* to 'fander1'@'%'  identified by '19861206a'; CREATE DATABASE IF NOT EXISTS jishu8cc DEFAULT CHARSET utf8 COLLATE utf8_general_ci; use jishu8cc;</vt:lpstr>
      <vt:lpstr>普通sql:http://www.w3school.com.cn/sql/index.asp CREATE TABLE `t2` (`id` int(11) NOT NULL,`IsDeleted` int(11) NOT NULL ); insert into t2 value (1,0); insert into t2 value (2,0); insert into t2 value (3,1);   select * from a; update a set a.aa='1' where a.bb='2'; insert into t2 value (3,1); delete from a where a.bb='2'; truncate table left join 等等</vt:lpstr>
      <vt:lpstr>备份:物理备份、逻辑备份   backupdb.bat</vt:lpstr>
      <vt:lpstr>PowerPoint 演示文稿</vt:lpstr>
    </vt:vector>
  </TitlesOfParts>
  <Company>微软公司</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国泰安幻灯片模板</dc:title>
  <dc:creator>GTA设计中心</dc:creator>
  <cp:lastModifiedBy>gta</cp:lastModifiedBy>
  <cp:revision>212</cp:revision>
  <dcterms:created xsi:type="dcterms:W3CDTF">2015-11-21T04:10:56Z</dcterms:created>
  <dcterms:modified xsi:type="dcterms:W3CDTF">2017-02-14T04:52:52Z</dcterms:modified>
</cp:coreProperties>
</file>

<file path=docProps/thumbnail.jpeg>
</file>